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0.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3.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4.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5.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6.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7.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8.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9.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30.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31.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4"/>
  </p:notesMasterIdLst>
  <p:sldIdLst>
    <p:sldId id="256" r:id="rId2"/>
    <p:sldId id="566" r:id="rId3"/>
    <p:sldId id="565" r:id="rId4"/>
    <p:sldId id="583" r:id="rId5"/>
    <p:sldId id="606" r:id="rId6"/>
    <p:sldId id="607" r:id="rId7"/>
    <p:sldId id="608" r:id="rId8"/>
    <p:sldId id="609" r:id="rId9"/>
    <p:sldId id="610" r:id="rId10"/>
    <p:sldId id="611" r:id="rId11"/>
    <p:sldId id="612" r:id="rId12"/>
    <p:sldId id="613" r:id="rId13"/>
    <p:sldId id="614" r:id="rId14"/>
    <p:sldId id="615" r:id="rId15"/>
    <p:sldId id="616" r:id="rId16"/>
    <p:sldId id="617" r:id="rId17"/>
    <p:sldId id="618" r:id="rId18"/>
    <p:sldId id="605" r:id="rId19"/>
    <p:sldId id="524" r:id="rId20"/>
    <p:sldId id="592" r:id="rId21"/>
    <p:sldId id="593" r:id="rId22"/>
    <p:sldId id="604" r:id="rId23"/>
    <p:sldId id="595" r:id="rId24"/>
    <p:sldId id="596" r:id="rId25"/>
    <p:sldId id="597" r:id="rId26"/>
    <p:sldId id="598" r:id="rId27"/>
    <p:sldId id="599" r:id="rId28"/>
    <p:sldId id="600" r:id="rId29"/>
    <p:sldId id="601" r:id="rId30"/>
    <p:sldId id="602" r:id="rId31"/>
    <p:sldId id="603" r:id="rId32"/>
    <p:sldId id="531" r:id="rId3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ona Cvrková" initials="" lastIdx="6" clrIdx="0"/>
  <p:cmAuthor id="1" name="Petrik, Vojtech (CZ - Prague)" initials="PV(-P" lastIdx="8" clrIdx="1"/>
  <p:cmAuthor id="2" name="Petra Klumplerová" initials="PK" lastIdx="1" clrIdx="2"/>
  <p:cmAuthor id="3" name="Matěj Hrubý" initials="MH"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1C6D"/>
    <a:srgbClr val="CDF1FF"/>
    <a:srgbClr val="FF99CC"/>
    <a:srgbClr val="009EE0"/>
    <a:srgbClr val="75D8FF"/>
    <a:srgbClr val="007BAC"/>
    <a:srgbClr val="F7C9E1"/>
    <a:srgbClr val="EF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3C4FB-51FF-49AA-94BB-3AB4B95AA840}" v="2059" dt="2020-05-02T18:01:43.607"/>
    <p1510:client id="{027665AC-A215-405E-AE75-C8946FF7333D}" v="68" dt="2020-05-17T19:23:53.028"/>
    <p1510:client id="{926D1C3A-E59C-4D62-AD19-8B2E1591CB6A}" v="70" dt="2020-05-17T19:47:55.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86" autoAdjust="0"/>
    <p:restoredTop sz="94648"/>
  </p:normalViewPr>
  <p:slideViewPr>
    <p:cSldViewPr>
      <p:cViewPr varScale="1">
        <p:scale>
          <a:sx n="79" d="100"/>
          <a:sy n="79" d="100"/>
        </p:scale>
        <p:origin x="605" y="11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filipholubovsky\Desktop\isti\TRF\RICS%20grafy.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27.xml"/><Relationship Id="rId1" Type="http://schemas.microsoft.com/office/2011/relationships/chartStyle" Target="style27.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nna.Kreizova\Desktop\2020%20Q2%20RICS%20grafy.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267588199206911E-2"/>
          <c:y val="4.6231945285114637E-2"/>
          <c:w val="0.91537548945404912"/>
          <c:h val="0.51007536217075045"/>
        </c:manualLayout>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071A-43F1-BA39-EAB652DA19C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'Q2'!$B$35:$B$47</c:f>
              <c:strCache>
                <c:ptCount val="13"/>
                <c:pt idx="0">
                  <c:v>Accolade Industrial Fund</c:v>
                </c:pt>
                <c:pt idx="1">
                  <c:v>Czech Capital RE Fund SICAV</c:v>
                </c:pt>
                <c:pt idx="2">
                  <c:v>Generali realitní fond</c:v>
                </c:pt>
                <c:pt idx="3">
                  <c:v>Arete Invest CEE II</c:v>
                </c:pt>
                <c:pt idx="4">
                  <c:v>SPILBERK investiční fond s proměnným základním kapitálem, a.s. </c:v>
                </c:pt>
                <c:pt idx="5">
                  <c:v>Fond českého bydlení SICAV, a.s.</c:v>
                </c:pt>
                <c:pt idx="6">
                  <c:v>WOOD &amp; Company Office podfond </c:v>
                </c:pt>
                <c:pt idx="7">
                  <c:v>DOMOPLAN investiční fond s proměnným základním kapitálem, a.s.</c:v>
                </c:pt>
                <c:pt idx="8">
                  <c:v>ZDR Investments SICAV a.s., podfond ZDR Real Estate</c:v>
                </c:pt>
                <c:pt idx="9">
                  <c:v>NOVA Real Estate – podfond 1</c:v>
                </c:pt>
                <c:pt idx="10">
                  <c:v>Trikaya nemovitostní fond SICAV, a.s.</c:v>
                </c:pt>
                <c:pt idx="11">
                  <c:v>WOOD &amp; Company Retail podfond (formerly WOOD &amp; Company Realitní Podfond I.)</c:v>
                </c:pt>
                <c:pt idx="12">
                  <c:v>Česká pole 2015 otevřený podílový fond</c:v>
                </c:pt>
              </c:strCache>
            </c:strRef>
          </c:cat>
          <c:val>
            <c:numRef>
              <c:f>'Q2'!$G$35:$G$47</c:f>
              <c:numCache>
                <c:formatCode>0.0%</c:formatCode>
                <c:ptCount val="13"/>
                <c:pt idx="0">
                  <c:v>0.12770000000000001</c:v>
                </c:pt>
                <c:pt idx="1">
                  <c:v>9.01E-2</c:v>
                </c:pt>
                <c:pt idx="2">
                  <c:v>8.3099999999999993E-2</c:v>
                </c:pt>
                <c:pt idx="3">
                  <c:v>7.4999999999999997E-2</c:v>
                </c:pt>
                <c:pt idx="4">
                  <c:v>7.3200000000000001E-2</c:v>
                </c:pt>
                <c:pt idx="5">
                  <c:v>7.1599999999999997E-2</c:v>
                </c:pt>
                <c:pt idx="6">
                  <c:v>6.8099999999999994E-2</c:v>
                </c:pt>
                <c:pt idx="7">
                  <c:v>6.2600000000000003E-2</c:v>
                </c:pt>
                <c:pt idx="8">
                  <c:v>6.1400000000000003E-2</c:v>
                </c:pt>
                <c:pt idx="9">
                  <c:v>5.7700000000000001E-2</c:v>
                </c:pt>
                <c:pt idx="10">
                  <c:v>5.4100000000000002E-2</c:v>
                </c:pt>
                <c:pt idx="11">
                  <c:v>4.2511230415251511E-2</c:v>
                </c:pt>
                <c:pt idx="12">
                  <c:v>3.8600000000000002E-2</c:v>
                </c:pt>
              </c:numCache>
            </c:numRef>
          </c:val>
          <c:extLst>
            <c:ext xmlns:c16="http://schemas.microsoft.com/office/drawing/2014/chart" uri="{C3380CC4-5D6E-409C-BE32-E72D297353CC}">
              <c16:uniqueId val="{00000002-071A-43F1-BA39-EAB652DA19CC}"/>
            </c:ext>
          </c:extLst>
        </c:ser>
        <c:dLbls>
          <c:dLblPos val="outEnd"/>
          <c:showLegendKey val="0"/>
          <c:showVal val="1"/>
          <c:showCatName val="0"/>
          <c:showSerName val="0"/>
          <c:showPercent val="0"/>
          <c:showBubbleSize val="0"/>
        </c:dLbls>
        <c:gapWidth val="182"/>
        <c:axId val="59282304"/>
        <c:axId val="59284624"/>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'Q2'!$B$35:$B$47</c15:sqref>
                        </c15:formulaRef>
                      </c:ext>
                    </c:extLst>
                    <c:strCache>
                      <c:ptCount val="13"/>
                      <c:pt idx="0">
                        <c:v>Accolade Industrial Fund</c:v>
                      </c:pt>
                      <c:pt idx="1">
                        <c:v>Czech Capital RE Fund SICAV</c:v>
                      </c:pt>
                      <c:pt idx="2">
                        <c:v>Generali realitní fond</c:v>
                      </c:pt>
                      <c:pt idx="3">
                        <c:v>Arete Invest CEE II</c:v>
                      </c:pt>
                      <c:pt idx="4">
                        <c:v>SPILBERK investiční fond s proměnným základním kapitálem, a.s. </c:v>
                      </c:pt>
                      <c:pt idx="5">
                        <c:v>Fond českého bydlení SICAV, a.s.</c:v>
                      </c:pt>
                      <c:pt idx="6">
                        <c:v>WOOD &amp; Company Office podfond </c:v>
                      </c:pt>
                      <c:pt idx="7">
                        <c:v>DOMOPLAN investiční fond s proměnným základním kapitálem, a.s.</c:v>
                      </c:pt>
                      <c:pt idx="8">
                        <c:v>ZDR Investments SICAV a.s., podfond ZDR Real Estate</c:v>
                      </c:pt>
                      <c:pt idx="9">
                        <c:v>NOVA Real Estate – podfond 1</c:v>
                      </c:pt>
                      <c:pt idx="10">
                        <c:v>Trikaya nemovitostní fond SICAV, a.s.</c:v>
                      </c:pt>
                      <c:pt idx="11">
                        <c:v>WOOD &amp; Company Retail podfond (formerly WOOD &amp; Company Realitní Podfond I.)</c:v>
                      </c:pt>
                      <c:pt idx="12">
                        <c:v>Česká pole 2015 otevřený podílový fond</c:v>
                      </c:pt>
                    </c:strCache>
                  </c:strRef>
                </c:cat>
                <c:val>
                  <c:numRef>
                    <c:extLst>
                      <c:ext uri="{02D57815-91ED-43cb-92C2-25804820EDAC}">
                        <c15:formulaRef>
                          <c15:sqref>'Q2'!$C$35:$C$47</c15:sqref>
                        </c15:formulaRef>
                      </c:ext>
                    </c:extLst>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val>
                <c:extLst>
                  <c:ext xmlns:c16="http://schemas.microsoft.com/office/drawing/2014/chart" uri="{C3380CC4-5D6E-409C-BE32-E72D297353CC}">
                    <c16:uniqueId val="{00000003-071A-43F1-BA39-EAB652DA19CC}"/>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'Q2'!$B$35:$B$47</c15:sqref>
                        </c15:formulaRef>
                      </c:ext>
                    </c:extLst>
                    <c:strCache>
                      <c:ptCount val="13"/>
                      <c:pt idx="0">
                        <c:v>Accolade Industrial Fund</c:v>
                      </c:pt>
                      <c:pt idx="1">
                        <c:v>Czech Capital RE Fund SICAV</c:v>
                      </c:pt>
                      <c:pt idx="2">
                        <c:v>Generali realitní fond</c:v>
                      </c:pt>
                      <c:pt idx="3">
                        <c:v>Arete Invest CEE II</c:v>
                      </c:pt>
                      <c:pt idx="4">
                        <c:v>SPILBERK investiční fond s proměnným základním kapitálem, a.s. </c:v>
                      </c:pt>
                      <c:pt idx="5">
                        <c:v>Fond českého bydlení SICAV, a.s.</c:v>
                      </c:pt>
                      <c:pt idx="6">
                        <c:v>WOOD &amp; Company Office podfond </c:v>
                      </c:pt>
                      <c:pt idx="7">
                        <c:v>DOMOPLAN investiční fond s proměnným základním kapitálem, a.s.</c:v>
                      </c:pt>
                      <c:pt idx="8">
                        <c:v>ZDR Investments SICAV a.s., podfond ZDR Real Estate</c:v>
                      </c:pt>
                      <c:pt idx="9">
                        <c:v>NOVA Real Estate – podfond 1</c:v>
                      </c:pt>
                      <c:pt idx="10">
                        <c:v>Trikaya nemovitostní fond SICAV, a.s.</c:v>
                      </c:pt>
                      <c:pt idx="11">
                        <c:v>WOOD &amp; Company Retail podfond (formerly WOOD &amp; Company Realitní Podfond I.)</c:v>
                      </c:pt>
                      <c:pt idx="12">
                        <c:v>Česká pole 2015 otevřený podílový fond</c:v>
                      </c:pt>
                    </c:strCache>
                  </c:strRef>
                </c:cat>
                <c:val>
                  <c:numRef>
                    <c:extLst xmlns:c15="http://schemas.microsoft.com/office/drawing/2012/chart">
                      <c:ext xmlns:c15="http://schemas.microsoft.com/office/drawing/2012/chart" uri="{02D57815-91ED-43cb-92C2-25804820EDAC}">
                        <c15:formulaRef>
                          <c15:sqref>'Q2'!$D$35:$D$47</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4-071A-43F1-BA39-EAB652DA19CC}"/>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'Q2'!$B$35:$B$47</c15:sqref>
                        </c15:formulaRef>
                      </c:ext>
                    </c:extLst>
                    <c:strCache>
                      <c:ptCount val="13"/>
                      <c:pt idx="0">
                        <c:v>Accolade Industrial Fund</c:v>
                      </c:pt>
                      <c:pt idx="1">
                        <c:v>Czech Capital RE Fund SICAV</c:v>
                      </c:pt>
                      <c:pt idx="2">
                        <c:v>Generali realitní fond</c:v>
                      </c:pt>
                      <c:pt idx="3">
                        <c:v>Arete Invest CEE II</c:v>
                      </c:pt>
                      <c:pt idx="4">
                        <c:v>SPILBERK investiční fond s proměnným základním kapitálem, a.s. </c:v>
                      </c:pt>
                      <c:pt idx="5">
                        <c:v>Fond českého bydlení SICAV, a.s.</c:v>
                      </c:pt>
                      <c:pt idx="6">
                        <c:v>WOOD &amp; Company Office podfond </c:v>
                      </c:pt>
                      <c:pt idx="7">
                        <c:v>DOMOPLAN investiční fond s proměnným základním kapitálem, a.s.</c:v>
                      </c:pt>
                      <c:pt idx="8">
                        <c:v>ZDR Investments SICAV a.s., podfond ZDR Real Estate</c:v>
                      </c:pt>
                      <c:pt idx="9">
                        <c:v>NOVA Real Estate – podfond 1</c:v>
                      </c:pt>
                      <c:pt idx="10">
                        <c:v>Trikaya nemovitostní fond SICAV, a.s.</c:v>
                      </c:pt>
                      <c:pt idx="11">
                        <c:v>WOOD &amp; Company Retail podfond (formerly WOOD &amp; Company Realitní Podfond I.)</c:v>
                      </c:pt>
                      <c:pt idx="12">
                        <c:v>Česká pole 2015 otevřený podílový fond</c:v>
                      </c:pt>
                    </c:strCache>
                  </c:strRef>
                </c:cat>
                <c:val>
                  <c:numRef>
                    <c:extLst xmlns:c15="http://schemas.microsoft.com/office/drawing/2012/chart">
                      <c:ext xmlns:c15="http://schemas.microsoft.com/office/drawing/2012/chart" uri="{02D57815-91ED-43cb-92C2-25804820EDAC}">
                        <c15:formulaRef>
                          <c15:sqref>'Q2'!$E$35:$E$47</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5-071A-43F1-BA39-EAB652DA19CC}"/>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'Q2'!$B$35:$B$47</c15:sqref>
                        </c15:formulaRef>
                      </c:ext>
                    </c:extLst>
                    <c:strCache>
                      <c:ptCount val="13"/>
                      <c:pt idx="0">
                        <c:v>Accolade Industrial Fund</c:v>
                      </c:pt>
                      <c:pt idx="1">
                        <c:v>Czech Capital RE Fund SICAV</c:v>
                      </c:pt>
                      <c:pt idx="2">
                        <c:v>Generali realitní fond</c:v>
                      </c:pt>
                      <c:pt idx="3">
                        <c:v>Arete Invest CEE II</c:v>
                      </c:pt>
                      <c:pt idx="4">
                        <c:v>SPILBERK investiční fond s proměnným základním kapitálem, a.s. </c:v>
                      </c:pt>
                      <c:pt idx="5">
                        <c:v>Fond českého bydlení SICAV, a.s.</c:v>
                      </c:pt>
                      <c:pt idx="6">
                        <c:v>WOOD &amp; Company Office podfond </c:v>
                      </c:pt>
                      <c:pt idx="7">
                        <c:v>DOMOPLAN investiční fond s proměnným základním kapitálem, a.s.</c:v>
                      </c:pt>
                      <c:pt idx="8">
                        <c:v>ZDR Investments SICAV a.s., podfond ZDR Real Estate</c:v>
                      </c:pt>
                      <c:pt idx="9">
                        <c:v>NOVA Real Estate – podfond 1</c:v>
                      </c:pt>
                      <c:pt idx="10">
                        <c:v>Trikaya nemovitostní fond SICAV, a.s.</c:v>
                      </c:pt>
                      <c:pt idx="11">
                        <c:v>WOOD &amp; Company Retail podfond (formerly WOOD &amp; Company Realitní Podfond I.)</c:v>
                      </c:pt>
                      <c:pt idx="12">
                        <c:v>Česká pole 2015 otevřený podílový fond</c:v>
                      </c:pt>
                    </c:strCache>
                  </c:strRef>
                </c:cat>
                <c:val>
                  <c:numRef>
                    <c:extLst xmlns:c15="http://schemas.microsoft.com/office/drawing/2012/chart">
                      <c:ext xmlns:c15="http://schemas.microsoft.com/office/drawing/2012/chart" uri="{02D57815-91ED-43cb-92C2-25804820EDAC}">
                        <c15:formulaRef>
                          <c15:sqref>'Q2'!$F$35:$F$47</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6-071A-43F1-BA39-EAB652DA19CC}"/>
                  </c:ext>
                </c:extLst>
              </c15:ser>
            </c15:filteredBarSeries>
          </c:ext>
        </c:extLst>
      </c:barChart>
      <c:catAx>
        <c:axId val="5928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284624"/>
        <c:crosses val="autoZero"/>
        <c:auto val="1"/>
        <c:lblAlgn val="ctr"/>
        <c:lblOffset val="100"/>
        <c:noMultiLvlLbl val="0"/>
      </c:catAx>
      <c:valAx>
        <c:axId val="5928462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28230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CC89-49D9-BCD5-35A0A7E95EB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'Q2'!$B$259:$B$266</c:f>
              <c:strCache>
                <c:ptCount val="8"/>
                <c:pt idx="0">
                  <c:v>Accolade Industrial Fund</c:v>
                </c:pt>
                <c:pt idx="1">
                  <c:v>NOVA Real Estate – podfond 1</c:v>
                </c:pt>
                <c:pt idx="2">
                  <c:v>WOOD &amp; Company Retail podfond (formerly WOOD &amp; Company Realitní Podfond I.)</c:v>
                </c:pt>
                <c:pt idx="3">
                  <c:v>WOOD &amp; Company Office podfond</c:v>
                </c:pt>
                <c:pt idx="4">
                  <c:v>Arete Invest CEE II</c:v>
                </c:pt>
                <c:pt idx="5">
                  <c:v>ZDR Investments SICAV a.s., podfond ZDR Real Estate</c:v>
                </c:pt>
                <c:pt idx="6">
                  <c:v>Generali realitní fond</c:v>
                </c:pt>
                <c:pt idx="7">
                  <c:v>Fond českého bydlení SICAV, a.s.</c:v>
                </c:pt>
              </c:strCache>
            </c:strRef>
          </c:cat>
          <c:val>
            <c:numRef>
              <c:f>'Q2'!$G$259:$G$266</c:f>
              <c:numCache>
                <c:formatCode>General</c:formatCode>
                <c:ptCount val="8"/>
                <c:pt idx="0">
                  <c:v>169422</c:v>
                </c:pt>
                <c:pt idx="1">
                  <c:v>117000</c:v>
                </c:pt>
                <c:pt idx="2">
                  <c:v>61800</c:v>
                </c:pt>
                <c:pt idx="3">
                  <c:v>37200</c:v>
                </c:pt>
                <c:pt idx="4">
                  <c:v>25200</c:v>
                </c:pt>
                <c:pt idx="5">
                  <c:v>11774</c:v>
                </c:pt>
                <c:pt idx="6">
                  <c:v>5114</c:v>
                </c:pt>
                <c:pt idx="7">
                  <c:v>1524</c:v>
                </c:pt>
              </c:numCache>
            </c:numRef>
          </c:val>
          <c:extLst>
            <c:ext xmlns:c16="http://schemas.microsoft.com/office/drawing/2014/chart" uri="{C3380CC4-5D6E-409C-BE32-E72D297353CC}">
              <c16:uniqueId val="{00000002-CC89-49D9-BCD5-35A0A7E95EB6}"/>
            </c:ext>
          </c:extLst>
        </c:ser>
        <c:dLbls>
          <c:dLblPos val="outEnd"/>
          <c:showLegendKey val="0"/>
          <c:showVal val="1"/>
          <c:showCatName val="0"/>
          <c:showSerName val="0"/>
          <c:showPercent val="0"/>
          <c:showBubbleSize val="0"/>
        </c:dLbls>
        <c:gapWidth val="182"/>
        <c:axId val="44112720"/>
        <c:axId val="4411504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'Q2'!$B$259:$B$266</c15:sqref>
                        </c15:formulaRef>
                      </c:ext>
                    </c:extLst>
                    <c:strCache>
                      <c:ptCount val="8"/>
                      <c:pt idx="0">
                        <c:v>Accolade Industrial Fund</c:v>
                      </c:pt>
                      <c:pt idx="1">
                        <c:v>NOVA Real Estate – podfond 1</c:v>
                      </c:pt>
                      <c:pt idx="2">
                        <c:v>WOOD &amp; Company Retail podfond (formerly WOOD &amp; Company Realitní Podfond I.)</c:v>
                      </c:pt>
                      <c:pt idx="3">
                        <c:v>WOOD &amp; Company Office podfond</c:v>
                      </c:pt>
                      <c:pt idx="4">
                        <c:v>Arete Invest CEE II</c:v>
                      </c:pt>
                      <c:pt idx="5">
                        <c:v>ZDR Investments SICAV a.s., podfond ZDR Real Estate</c:v>
                      </c:pt>
                      <c:pt idx="6">
                        <c:v>Generali realitní fond</c:v>
                      </c:pt>
                      <c:pt idx="7">
                        <c:v>Fond českého bydlení SICAV, a.s.</c:v>
                      </c:pt>
                    </c:strCache>
                  </c:strRef>
                </c:cat>
                <c:val>
                  <c:numRef>
                    <c:extLst>
                      <c:ext uri="{02D57815-91ED-43cb-92C2-25804820EDAC}">
                        <c15:formulaRef>
                          <c15:sqref>'Q2'!$C$259:$C$265</c15:sqref>
                        </c15:formulaRef>
                      </c:ext>
                    </c:extLst>
                    <c:numCache>
                      <c:formatCode>General</c:formatCode>
                      <c:ptCount val="7"/>
                      <c:pt idx="0">
                        <c:v>1</c:v>
                      </c:pt>
                      <c:pt idx="1">
                        <c:v>10</c:v>
                      </c:pt>
                      <c:pt idx="2">
                        <c:v>12</c:v>
                      </c:pt>
                      <c:pt idx="3">
                        <c:v>#N/A</c:v>
                      </c:pt>
                      <c:pt idx="4">
                        <c:v>4</c:v>
                      </c:pt>
                      <c:pt idx="5">
                        <c:v>9</c:v>
                      </c:pt>
                      <c:pt idx="6">
                        <c:v>3</c:v>
                      </c:pt>
                    </c:numCache>
                  </c:numRef>
                </c:val>
                <c:extLst>
                  <c:ext xmlns:c16="http://schemas.microsoft.com/office/drawing/2014/chart" uri="{C3380CC4-5D6E-409C-BE32-E72D297353CC}">
                    <c16:uniqueId val="{00000003-CC89-49D9-BCD5-35A0A7E95EB6}"/>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'Q2'!$B$259:$B$266</c15:sqref>
                        </c15:formulaRef>
                      </c:ext>
                    </c:extLst>
                    <c:strCache>
                      <c:ptCount val="8"/>
                      <c:pt idx="0">
                        <c:v>Accolade Industrial Fund</c:v>
                      </c:pt>
                      <c:pt idx="1">
                        <c:v>NOVA Real Estate – podfond 1</c:v>
                      </c:pt>
                      <c:pt idx="2">
                        <c:v>WOOD &amp; Company Retail podfond (formerly WOOD &amp; Company Realitní Podfond I.)</c:v>
                      </c:pt>
                      <c:pt idx="3">
                        <c:v>WOOD &amp; Company Office podfond</c:v>
                      </c:pt>
                      <c:pt idx="4">
                        <c:v>Arete Invest CEE II</c:v>
                      </c:pt>
                      <c:pt idx="5">
                        <c:v>ZDR Investments SICAV a.s., podfond ZDR Real Estate</c:v>
                      </c:pt>
                      <c:pt idx="6">
                        <c:v>Generali realitní fond</c:v>
                      </c:pt>
                      <c:pt idx="7">
                        <c:v>Fond českého bydlení SICAV, a.s.</c:v>
                      </c:pt>
                    </c:strCache>
                  </c:strRef>
                </c:cat>
                <c:val>
                  <c:numRef>
                    <c:extLst xmlns:c15="http://schemas.microsoft.com/office/drawing/2012/chart">
                      <c:ext xmlns:c15="http://schemas.microsoft.com/office/drawing/2012/chart" uri="{02D57815-91ED-43cb-92C2-25804820EDAC}">
                        <c15:formulaRef>
                          <c15:sqref>'Q2'!$D$259:$D$265</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CC89-49D9-BCD5-35A0A7E95EB6}"/>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'Q2'!$B$259:$B$266</c15:sqref>
                        </c15:formulaRef>
                      </c:ext>
                    </c:extLst>
                    <c:strCache>
                      <c:ptCount val="8"/>
                      <c:pt idx="0">
                        <c:v>Accolade Industrial Fund</c:v>
                      </c:pt>
                      <c:pt idx="1">
                        <c:v>NOVA Real Estate – podfond 1</c:v>
                      </c:pt>
                      <c:pt idx="2">
                        <c:v>WOOD &amp; Company Retail podfond (formerly WOOD &amp; Company Realitní Podfond I.)</c:v>
                      </c:pt>
                      <c:pt idx="3">
                        <c:v>WOOD &amp; Company Office podfond</c:v>
                      </c:pt>
                      <c:pt idx="4">
                        <c:v>Arete Invest CEE II</c:v>
                      </c:pt>
                      <c:pt idx="5">
                        <c:v>ZDR Investments SICAV a.s., podfond ZDR Real Estate</c:v>
                      </c:pt>
                      <c:pt idx="6">
                        <c:v>Generali realitní fond</c:v>
                      </c:pt>
                      <c:pt idx="7">
                        <c:v>Fond českého bydlení SICAV, a.s.</c:v>
                      </c:pt>
                    </c:strCache>
                  </c:strRef>
                </c:cat>
                <c:val>
                  <c:numRef>
                    <c:extLst xmlns:c15="http://schemas.microsoft.com/office/drawing/2012/chart">
                      <c:ext xmlns:c15="http://schemas.microsoft.com/office/drawing/2012/chart" uri="{02D57815-91ED-43cb-92C2-25804820EDAC}">
                        <c15:formulaRef>
                          <c15:sqref>'Q2'!$E$259:$E$265</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CC89-49D9-BCD5-35A0A7E95EB6}"/>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'Q2'!$B$259:$B$266</c15:sqref>
                        </c15:formulaRef>
                      </c:ext>
                    </c:extLst>
                    <c:strCache>
                      <c:ptCount val="8"/>
                      <c:pt idx="0">
                        <c:v>Accolade Industrial Fund</c:v>
                      </c:pt>
                      <c:pt idx="1">
                        <c:v>NOVA Real Estate – podfond 1</c:v>
                      </c:pt>
                      <c:pt idx="2">
                        <c:v>WOOD &amp; Company Retail podfond (formerly WOOD &amp; Company Realitní Podfond I.)</c:v>
                      </c:pt>
                      <c:pt idx="3">
                        <c:v>WOOD &amp; Company Office podfond</c:v>
                      </c:pt>
                      <c:pt idx="4">
                        <c:v>Arete Invest CEE II</c:v>
                      </c:pt>
                      <c:pt idx="5">
                        <c:v>ZDR Investments SICAV a.s., podfond ZDR Real Estate</c:v>
                      </c:pt>
                      <c:pt idx="6">
                        <c:v>Generali realitní fond</c:v>
                      </c:pt>
                      <c:pt idx="7">
                        <c:v>Fond českého bydlení SICAV, a.s.</c:v>
                      </c:pt>
                    </c:strCache>
                  </c:strRef>
                </c:cat>
                <c:val>
                  <c:numRef>
                    <c:extLst xmlns:c15="http://schemas.microsoft.com/office/drawing/2012/chart">
                      <c:ext xmlns:c15="http://schemas.microsoft.com/office/drawing/2012/chart" uri="{02D57815-91ED-43cb-92C2-25804820EDAC}">
                        <c15:formulaRef>
                          <c15:sqref>'Q2'!$F$259:$F$265</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6-CC89-49D9-BCD5-35A0A7E95EB6}"/>
                  </c:ext>
                </c:extLst>
              </c15:ser>
            </c15:filteredBarSeries>
          </c:ext>
        </c:extLst>
      </c:barChart>
      <c:catAx>
        <c:axId val="4411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115040"/>
        <c:crosses val="autoZero"/>
        <c:auto val="1"/>
        <c:lblAlgn val="ctr"/>
        <c:lblOffset val="100"/>
        <c:noMultiLvlLbl val="0"/>
      </c:catAx>
      <c:valAx>
        <c:axId val="4411504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1127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62EC-4BCD-B65A-5C25A267898A}"/>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'Q2'!$B$292:$B$300</c:f>
              <c:strCache>
                <c:ptCount val="9"/>
                <c:pt idx="0">
                  <c:v>WOOD &amp; Company Retail podfond (formerly WOOD &amp; Company Realitní Podfond I.)</c:v>
                </c:pt>
                <c:pt idx="1">
                  <c:v>Generali realitní fond</c:v>
                </c:pt>
                <c:pt idx="2">
                  <c:v>Fond českého bydlení SICAV, a.s.</c:v>
                </c:pt>
                <c:pt idx="3">
                  <c:v>WOOD &amp; Company Office podfond</c:v>
                </c:pt>
                <c:pt idx="4">
                  <c:v>ZDR Investments SICAV a.s., podfond ZDR Real Estate</c:v>
                </c:pt>
                <c:pt idx="5">
                  <c:v>NOVA Real Estate – podfond 1</c:v>
                </c:pt>
                <c:pt idx="6">
                  <c:v>Arete Invest CEE II</c:v>
                </c:pt>
                <c:pt idx="7">
                  <c:v>Accolade Industrial Fund</c:v>
                </c:pt>
                <c:pt idx="8">
                  <c:v>Československý nemovitostní fond SICAV</c:v>
                </c:pt>
              </c:strCache>
            </c:strRef>
          </c:cat>
          <c:val>
            <c:numRef>
              <c:f>'Q2'!$G$292:$G$300</c:f>
              <c:numCache>
                <c:formatCode>0%</c:formatCode>
                <c:ptCount val="9"/>
                <c:pt idx="0">
                  <c:v>0.77500000000000002</c:v>
                </c:pt>
                <c:pt idx="1">
                  <c:v>0.45</c:v>
                </c:pt>
                <c:pt idx="2">
                  <c:v>0.34</c:v>
                </c:pt>
                <c:pt idx="3">
                  <c:v>0.27</c:v>
                </c:pt>
                <c:pt idx="4">
                  <c:v>0.26</c:v>
                </c:pt>
                <c:pt idx="5">
                  <c:v>0.26</c:v>
                </c:pt>
                <c:pt idx="6">
                  <c:v>0.2</c:v>
                </c:pt>
                <c:pt idx="7">
                  <c:v>0.19900000000000001</c:v>
                </c:pt>
                <c:pt idx="8">
                  <c:v>0.11</c:v>
                </c:pt>
              </c:numCache>
            </c:numRef>
          </c:val>
          <c:extLst>
            <c:ext xmlns:c16="http://schemas.microsoft.com/office/drawing/2014/chart" uri="{C3380CC4-5D6E-409C-BE32-E72D297353CC}">
              <c16:uniqueId val="{00000002-62EC-4BCD-B65A-5C25A267898A}"/>
            </c:ext>
          </c:extLst>
        </c:ser>
        <c:dLbls>
          <c:dLblPos val="outEnd"/>
          <c:showLegendKey val="0"/>
          <c:showVal val="1"/>
          <c:showCatName val="0"/>
          <c:showSerName val="0"/>
          <c:showPercent val="0"/>
          <c:showBubbleSize val="0"/>
        </c:dLbls>
        <c:gapWidth val="182"/>
        <c:axId val="44660640"/>
        <c:axId val="4466296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'Q2'!$B$292:$B$300</c15:sqref>
                        </c15:formulaRef>
                      </c:ext>
                    </c:extLst>
                    <c:strCache>
                      <c:ptCount val="9"/>
                      <c:pt idx="0">
                        <c:v>WOOD &amp; Company Retail podfond (formerly WOOD &amp; Company Realitní Podfond I.)</c:v>
                      </c:pt>
                      <c:pt idx="1">
                        <c:v>Generali realitní fond</c:v>
                      </c:pt>
                      <c:pt idx="2">
                        <c:v>Fond českého bydlení SICAV, a.s.</c:v>
                      </c:pt>
                      <c:pt idx="3">
                        <c:v>WOOD &amp; Company Office podfond</c:v>
                      </c:pt>
                      <c:pt idx="4">
                        <c:v>ZDR Investments SICAV a.s., podfond ZDR Real Estate</c:v>
                      </c:pt>
                      <c:pt idx="5">
                        <c:v>NOVA Real Estate – podfond 1</c:v>
                      </c:pt>
                      <c:pt idx="6">
                        <c:v>Arete Invest CEE II</c:v>
                      </c:pt>
                      <c:pt idx="7">
                        <c:v>Accolade Industrial Fund</c:v>
                      </c:pt>
                      <c:pt idx="8">
                        <c:v>Československý nemovitostní fond SICAV</c:v>
                      </c:pt>
                    </c:strCache>
                  </c:strRef>
                </c:cat>
                <c:val>
                  <c:numRef>
                    <c:extLst>
                      <c:ext uri="{02D57815-91ED-43cb-92C2-25804820EDAC}">
                        <c15:formulaRef>
                          <c15:sqref>'Q2'!$C$292:$C$298</c15:sqref>
                        </c15:formulaRef>
                      </c:ext>
                    </c:extLst>
                    <c:numCache>
                      <c:formatCode>General</c:formatCode>
                      <c:ptCount val="7"/>
                      <c:pt idx="0">
                        <c:v>12</c:v>
                      </c:pt>
                      <c:pt idx="1">
                        <c:v>3</c:v>
                      </c:pt>
                      <c:pt idx="2">
                        <c:v>6</c:v>
                      </c:pt>
                      <c:pt idx="3">
                        <c:v>#N/A</c:v>
                      </c:pt>
                      <c:pt idx="4">
                        <c:v>9</c:v>
                      </c:pt>
                      <c:pt idx="5">
                        <c:v>10</c:v>
                      </c:pt>
                      <c:pt idx="6">
                        <c:v>4</c:v>
                      </c:pt>
                    </c:numCache>
                  </c:numRef>
                </c:val>
                <c:extLst>
                  <c:ext xmlns:c16="http://schemas.microsoft.com/office/drawing/2014/chart" uri="{C3380CC4-5D6E-409C-BE32-E72D297353CC}">
                    <c16:uniqueId val="{00000003-62EC-4BCD-B65A-5C25A267898A}"/>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'Q2'!$B$292:$B$300</c15:sqref>
                        </c15:formulaRef>
                      </c:ext>
                    </c:extLst>
                    <c:strCache>
                      <c:ptCount val="9"/>
                      <c:pt idx="0">
                        <c:v>WOOD &amp; Company Retail podfond (formerly WOOD &amp; Company Realitní Podfond I.)</c:v>
                      </c:pt>
                      <c:pt idx="1">
                        <c:v>Generali realitní fond</c:v>
                      </c:pt>
                      <c:pt idx="2">
                        <c:v>Fond českého bydlení SICAV, a.s.</c:v>
                      </c:pt>
                      <c:pt idx="3">
                        <c:v>WOOD &amp; Company Office podfond</c:v>
                      </c:pt>
                      <c:pt idx="4">
                        <c:v>ZDR Investments SICAV a.s., podfond ZDR Real Estate</c:v>
                      </c:pt>
                      <c:pt idx="5">
                        <c:v>NOVA Real Estate – podfond 1</c:v>
                      </c:pt>
                      <c:pt idx="6">
                        <c:v>Arete Invest CEE II</c:v>
                      </c:pt>
                      <c:pt idx="7">
                        <c:v>Accolade Industrial Fund</c:v>
                      </c:pt>
                      <c:pt idx="8">
                        <c:v>Československý nemovitostní fond SICAV</c:v>
                      </c:pt>
                    </c:strCache>
                  </c:strRef>
                </c:cat>
                <c:val>
                  <c:numRef>
                    <c:extLst xmlns:c15="http://schemas.microsoft.com/office/drawing/2012/chart">
                      <c:ext xmlns:c15="http://schemas.microsoft.com/office/drawing/2012/chart" uri="{02D57815-91ED-43cb-92C2-25804820EDAC}">
                        <c15:formulaRef>
                          <c15:sqref>'Q2'!$D$292:$D$298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62EC-4BCD-B65A-5C25A267898A}"/>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'Q2'!$B$292:$B$300</c15:sqref>
                        </c15:formulaRef>
                      </c:ext>
                    </c:extLst>
                    <c:strCache>
                      <c:ptCount val="9"/>
                      <c:pt idx="0">
                        <c:v>WOOD &amp; Company Retail podfond (formerly WOOD &amp; Company Realitní Podfond I.)</c:v>
                      </c:pt>
                      <c:pt idx="1">
                        <c:v>Generali realitní fond</c:v>
                      </c:pt>
                      <c:pt idx="2">
                        <c:v>Fond českého bydlení SICAV, a.s.</c:v>
                      </c:pt>
                      <c:pt idx="3">
                        <c:v>WOOD &amp; Company Office podfond</c:v>
                      </c:pt>
                      <c:pt idx="4">
                        <c:v>ZDR Investments SICAV a.s., podfond ZDR Real Estate</c:v>
                      </c:pt>
                      <c:pt idx="5">
                        <c:v>NOVA Real Estate – podfond 1</c:v>
                      </c:pt>
                      <c:pt idx="6">
                        <c:v>Arete Invest CEE II</c:v>
                      </c:pt>
                      <c:pt idx="7">
                        <c:v>Accolade Industrial Fund</c:v>
                      </c:pt>
                      <c:pt idx="8">
                        <c:v>Československý nemovitostní fond SICAV</c:v>
                      </c:pt>
                    </c:strCache>
                  </c:strRef>
                </c:cat>
                <c:val>
                  <c:numRef>
                    <c:extLst xmlns:c15="http://schemas.microsoft.com/office/drawing/2012/chart">
                      <c:ext xmlns:c15="http://schemas.microsoft.com/office/drawing/2012/chart" uri="{02D57815-91ED-43cb-92C2-25804820EDAC}">
                        <c15:formulaRef>
                          <c15:sqref>'Q2'!$E$292:$E$298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62EC-4BCD-B65A-5C25A267898A}"/>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'Q2'!$B$292:$B$300</c15:sqref>
                        </c15:formulaRef>
                      </c:ext>
                    </c:extLst>
                    <c:strCache>
                      <c:ptCount val="9"/>
                      <c:pt idx="0">
                        <c:v>WOOD &amp; Company Retail podfond (formerly WOOD &amp; Company Realitní Podfond I.)</c:v>
                      </c:pt>
                      <c:pt idx="1">
                        <c:v>Generali realitní fond</c:v>
                      </c:pt>
                      <c:pt idx="2">
                        <c:v>Fond českého bydlení SICAV, a.s.</c:v>
                      </c:pt>
                      <c:pt idx="3">
                        <c:v>WOOD &amp; Company Office podfond</c:v>
                      </c:pt>
                      <c:pt idx="4">
                        <c:v>ZDR Investments SICAV a.s., podfond ZDR Real Estate</c:v>
                      </c:pt>
                      <c:pt idx="5">
                        <c:v>NOVA Real Estate – podfond 1</c:v>
                      </c:pt>
                      <c:pt idx="6">
                        <c:v>Arete Invest CEE II</c:v>
                      </c:pt>
                      <c:pt idx="7">
                        <c:v>Accolade Industrial Fund</c:v>
                      </c:pt>
                      <c:pt idx="8">
                        <c:v>Československý nemovitostní fond SICAV</c:v>
                      </c:pt>
                    </c:strCache>
                  </c:strRef>
                </c:cat>
                <c:val>
                  <c:numRef>
                    <c:extLst xmlns:c15="http://schemas.microsoft.com/office/drawing/2012/chart">
                      <c:ext xmlns:c15="http://schemas.microsoft.com/office/drawing/2012/chart" uri="{02D57815-91ED-43cb-92C2-25804820EDAC}">
                        <c15:formulaRef>
                          <c15:sqref>'Q2'!$F$292:$F$298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6-62EC-4BCD-B65A-5C25A267898A}"/>
                  </c:ext>
                </c:extLst>
              </c15:ser>
            </c15:filteredBarSeries>
          </c:ext>
        </c:extLst>
      </c:barChart>
      <c:catAx>
        <c:axId val="4466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662960"/>
        <c:crosses val="autoZero"/>
        <c:auto val="1"/>
        <c:lblAlgn val="ctr"/>
        <c:lblOffset val="100"/>
        <c:noMultiLvlLbl val="0"/>
      </c:catAx>
      <c:valAx>
        <c:axId val="4466296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6606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outEnd"/>
          <c:showLegendKey val="0"/>
          <c:showVal val="1"/>
          <c:showCatName val="0"/>
          <c:showSerName val="0"/>
          <c:showPercent val="0"/>
          <c:showBubbleSize val="0"/>
        </c:dLbls>
        <c:gapWidth val="182"/>
        <c:axId val="458321824"/>
        <c:axId val="45832360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List1!$B$325:$B$330</c15:sqref>
                        </c15:formulaRef>
                      </c:ext>
                    </c:extLst>
                    <c:strCache>
                      <c:ptCount val="6"/>
                      <c:pt idx="0">
                        <c:v>ZDR Investments SICAV a.s., podfond ZDR Real Estate</c:v>
                      </c:pt>
                      <c:pt idx="1">
                        <c:v>Accolade Industrial Fund</c:v>
                      </c:pt>
                      <c:pt idx="2">
                        <c:v>NOVA Real Estate – podfond 1</c:v>
                      </c:pt>
                      <c:pt idx="3">
                        <c:v>WOOD &amp; Company Office podfond </c:v>
                      </c:pt>
                      <c:pt idx="4">
                        <c:v>Arete Invest CEE II</c:v>
                      </c:pt>
                      <c:pt idx="5">
                        <c:v>WOOD &amp; Company Retail podfond (formerly WOOD &amp; Company Realitní Podfond I.)</c:v>
                      </c:pt>
                    </c:strCache>
                  </c:strRef>
                </c:cat>
                <c:val>
                  <c:numRef>
                    <c:extLst>
                      <c:ext uri="{02D57815-91ED-43cb-92C2-25804820EDAC}">
                        <c15:formulaRef>
                          <c15:sqref>List1!$C$325:$C$330</c15:sqref>
                        </c15:formulaRef>
                      </c:ext>
                    </c:extLst>
                    <c:numCache>
                      <c:formatCode>General</c:formatCode>
                      <c:ptCount val="6"/>
                      <c:pt idx="0">
                        <c:v>11</c:v>
                      </c:pt>
                      <c:pt idx="1">
                        <c:v>1</c:v>
                      </c:pt>
                      <c:pt idx="2">
                        <c:v>5</c:v>
                      </c:pt>
                      <c:pt idx="3">
                        <c:v>4</c:v>
                      </c:pt>
                      <c:pt idx="4">
                        <c:v>3</c:v>
                      </c:pt>
                      <c:pt idx="5">
                        <c:v>8</c:v>
                      </c:pt>
                    </c:numCache>
                  </c:numRef>
                </c:val>
                <c:extLst>
                  <c:ext xmlns:c16="http://schemas.microsoft.com/office/drawing/2014/chart" uri="{C3380CC4-5D6E-409C-BE32-E72D297353CC}">
                    <c16:uniqueId val="{00000003-6806-4CF6-A301-864FAA6CA4E0}"/>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List1!$B$325:$B$330</c15:sqref>
                        </c15:formulaRef>
                      </c:ext>
                    </c:extLst>
                    <c:strCache>
                      <c:ptCount val="6"/>
                      <c:pt idx="0">
                        <c:v>ZDR Investments SICAV a.s., podfond ZDR Real Estate</c:v>
                      </c:pt>
                      <c:pt idx="1">
                        <c:v>Accolade Industrial Fund</c:v>
                      </c:pt>
                      <c:pt idx="2">
                        <c:v>NOVA Real Estate – podfond 1</c:v>
                      </c:pt>
                      <c:pt idx="3">
                        <c:v>WOOD &amp; Company Office podfond </c:v>
                      </c:pt>
                      <c:pt idx="4">
                        <c:v>Arete Invest CEE II</c:v>
                      </c:pt>
                      <c:pt idx="5">
                        <c:v>WOOD &amp; Company Retail podfond (formerly WOOD &amp; Company Realitní Podfond I.)</c:v>
                      </c:pt>
                    </c:strCache>
                  </c:strRef>
                </c:cat>
                <c:val>
                  <c:numRef>
                    <c:extLst xmlns:c15="http://schemas.microsoft.com/office/drawing/2012/chart">
                      <c:ext xmlns:c15="http://schemas.microsoft.com/office/drawing/2012/chart" uri="{02D57815-91ED-43cb-92C2-25804820EDAC}">
                        <c15:formulaRef>
                          <c15:sqref>List1!$D$325:$D$330</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4-6806-4CF6-A301-864FAA6CA4E0}"/>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List1!$B$325:$B$330</c15:sqref>
                        </c15:formulaRef>
                      </c:ext>
                    </c:extLst>
                    <c:strCache>
                      <c:ptCount val="6"/>
                      <c:pt idx="0">
                        <c:v>ZDR Investments SICAV a.s., podfond ZDR Real Estate</c:v>
                      </c:pt>
                      <c:pt idx="1">
                        <c:v>Accolade Industrial Fund</c:v>
                      </c:pt>
                      <c:pt idx="2">
                        <c:v>NOVA Real Estate – podfond 1</c:v>
                      </c:pt>
                      <c:pt idx="3">
                        <c:v>WOOD &amp; Company Office podfond </c:v>
                      </c:pt>
                      <c:pt idx="4">
                        <c:v>Arete Invest CEE II</c:v>
                      </c:pt>
                      <c:pt idx="5">
                        <c:v>WOOD &amp; Company Retail podfond (formerly WOOD &amp; Company Realitní Podfond I.)</c:v>
                      </c:pt>
                    </c:strCache>
                  </c:strRef>
                </c:cat>
                <c:val>
                  <c:numRef>
                    <c:extLst xmlns:c15="http://schemas.microsoft.com/office/drawing/2012/chart">
                      <c:ext xmlns:c15="http://schemas.microsoft.com/office/drawing/2012/chart" uri="{02D57815-91ED-43cb-92C2-25804820EDAC}">
                        <c15:formulaRef>
                          <c15:sqref>List1!$E$325:$E$330</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5-6806-4CF6-A301-864FAA6CA4E0}"/>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List1!$B$325:$B$330</c15:sqref>
                        </c15:formulaRef>
                      </c:ext>
                    </c:extLst>
                    <c:strCache>
                      <c:ptCount val="6"/>
                      <c:pt idx="0">
                        <c:v>ZDR Investments SICAV a.s., podfond ZDR Real Estate</c:v>
                      </c:pt>
                      <c:pt idx="1">
                        <c:v>Accolade Industrial Fund</c:v>
                      </c:pt>
                      <c:pt idx="2">
                        <c:v>NOVA Real Estate – podfond 1</c:v>
                      </c:pt>
                      <c:pt idx="3">
                        <c:v>WOOD &amp; Company Office podfond </c:v>
                      </c:pt>
                      <c:pt idx="4">
                        <c:v>Arete Invest CEE II</c:v>
                      </c:pt>
                      <c:pt idx="5">
                        <c:v>WOOD &amp; Company Retail podfond (formerly WOOD &amp; Company Realitní Podfond I.)</c:v>
                      </c:pt>
                    </c:strCache>
                  </c:strRef>
                </c:cat>
                <c:val>
                  <c:numRef>
                    <c:extLst xmlns:c15="http://schemas.microsoft.com/office/drawing/2012/chart">
                      <c:ext xmlns:c15="http://schemas.microsoft.com/office/drawing/2012/chart" uri="{02D57815-91ED-43cb-92C2-25804820EDAC}">
                        <c15:formulaRef>
                          <c15:sqref>List1!$F$325:$F$330</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6-6806-4CF6-A301-864FAA6CA4E0}"/>
                  </c:ext>
                </c:extLst>
              </c15:ser>
            </c15:filteredBarSeries>
          </c:ext>
        </c:extLst>
      </c:barChart>
      <c:catAx>
        <c:axId val="45832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58323600"/>
        <c:crosses val="autoZero"/>
        <c:auto val="1"/>
        <c:lblAlgn val="ctr"/>
        <c:lblOffset val="100"/>
        <c:noMultiLvlLbl val="0"/>
      </c:catAx>
      <c:valAx>
        <c:axId val="458323600"/>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5832182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FE05-4BBF-BAFD-CEEA9D39E63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'Q2'!$B$325:$B$330</c:f>
              <c:strCache>
                <c:ptCount val="6"/>
                <c:pt idx="0">
                  <c:v>ZDR Investments SICAV a.s., podfond ZDR Real Estate</c:v>
                </c:pt>
                <c:pt idx="1">
                  <c:v>Accolade Industrial Fund</c:v>
                </c:pt>
                <c:pt idx="2">
                  <c:v>NOVA Real Estate – podfond 1</c:v>
                </c:pt>
                <c:pt idx="3">
                  <c:v>Arete Invest CEE II</c:v>
                </c:pt>
                <c:pt idx="4">
                  <c:v>WOOD &amp; Company Office podfond</c:v>
                </c:pt>
                <c:pt idx="5">
                  <c:v>WOOD &amp; Company Retail podfond (formerly WOOD &amp; Company Realitní Podfond I.)</c:v>
                </c:pt>
              </c:strCache>
            </c:strRef>
          </c:cat>
          <c:val>
            <c:numRef>
              <c:f>'Q2'!$G$325:$G$330</c:f>
              <c:numCache>
                <c:formatCode>0.00</c:formatCode>
                <c:ptCount val="6"/>
                <c:pt idx="0">
                  <c:v>8.5</c:v>
                </c:pt>
                <c:pt idx="1">
                  <c:v>5.98</c:v>
                </c:pt>
                <c:pt idx="2">
                  <c:v>5.27</c:v>
                </c:pt>
                <c:pt idx="3">
                  <c:v>5.2</c:v>
                </c:pt>
                <c:pt idx="4">
                  <c:v>5.19</c:v>
                </c:pt>
                <c:pt idx="5">
                  <c:v>4.25</c:v>
                </c:pt>
              </c:numCache>
            </c:numRef>
          </c:val>
          <c:extLst>
            <c:ext xmlns:c16="http://schemas.microsoft.com/office/drawing/2014/chart" uri="{C3380CC4-5D6E-409C-BE32-E72D297353CC}">
              <c16:uniqueId val="{00000002-FE05-4BBF-BAFD-CEEA9D39E636}"/>
            </c:ext>
          </c:extLst>
        </c:ser>
        <c:dLbls>
          <c:dLblPos val="outEnd"/>
          <c:showLegendKey val="0"/>
          <c:showVal val="1"/>
          <c:showCatName val="0"/>
          <c:showSerName val="0"/>
          <c:showPercent val="0"/>
          <c:showBubbleSize val="0"/>
        </c:dLbls>
        <c:gapWidth val="182"/>
        <c:axId val="47073248"/>
        <c:axId val="-32065824"/>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'Q2'!$B$325:$B$330</c15:sqref>
                        </c15:formulaRef>
                      </c:ext>
                    </c:extLst>
                    <c:strCache>
                      <c:ptCount val="6"/>
                      <c:pt idx="0">
                        <c:v>ZDR Investments SICAV a.s., podfond ZDR Real Estate</c:v>
                      </c:pt>
                      <c:pt idx="1">
                        <c:v>Accolade Industrial Fund</c:v>
                      </c:pt>
                      <c:pt idx="2">
                        <c:v>NOVA Real Estate – podfond 1</c:v>
                      </c:pt>
                      <c:pt idx="3">
                        <c:v>Arete Invest CEE II</c:v>
                      </c:pt>
                      <c:pt idx="4">
                        <c:v>WOOD &amp; Company Office podfond</c:v>
                      </c:pt>
                      <c:pt idx="5">
                        <c:v>WOOD &amp; Company Retail podfond (formerly WOOD &amp; Company Realitní Podfond I.)</c:v>
                      </c:pt>
                    </c:strCache>
                  </c:strRef>
                </c:cat>
                <c:val>
                  <c:numRef>
                    <c:extLst>
                      <c:ext uri="{02D57815-91ED-43cb-92C2-25804820EDAC}">
                        <c15:formulaRef>
                          <c15:sqref>'Q2'!$C$325:$C$330</c15:sqref>
                        </c15:formulaRef>
                      </c:ext>
                    </c:extLst>
                    <c:numCache>
                      <c:formatCode>General</c:formatCode>
                      <c:ptCount val="6"/>
                      <c:pt idx="0">
                        <c:v>9</c:v>
                      </c:pt>
                      <c:pt idx="1">
                        <c:v>1</c:v>
                      </c:pt>
                      <c:pt idx="2">
                        <c:v>10</c:v>
                      </c:pt>
                      <c:pt idx="3">
                        <c:v>4</c:v>
                      </c:pt>
                      <c:pt idx="4">
                        <c:v>#N/A</c:v>
                      </c:pt>
                      <c:pt idx="5">
                        <c:v>12</c:v>
                      </c:pt>
                    </c:numCache>
                  </c:numRef>
                </c:val>
                <c:extLst>
                  <c:ext xmlns:c16="http://schemas.microsoft.com/office/drawing/2014/chart" uri="{C3380CC4-5D6E-409C-BE32-E72D297353CC}">
                    <c16:uniqueId val="{00000003-FE05-4BBF-BAFD-CEEA9D39E636}"/>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'Q2'!$B$325:$B$330</c15:sqref>
                        </c15:formulaRef>
                      </c:ext>
                    </c:extLst>
                    <c:strCache>
                      <c:ptCount val="6"/>
                      <c:pt idx="0">
                        <c:v>ZDR Investments SICAV a.s., podfond ZDR Real Estate</c:v>
                      </c:pt>
                      <c:pt idx="1">
                        <c:v>Accolade Industrial Fund</c:v>
                      </c:pt>
                      <c:pt idx="2">
                        <c:v>NOVA Real Estate – podfond 1</c:v>
                      </c:pt>
                      <c:pt idx="3">
                        <c:v>Arete Invest CEE II</c:v>
                      </c:pt>
                      <c:pt idx="4">
                        <c:v>WOOD &amp; Company Office podfond</c:v>
                      </c:pt>
                      <c:pt idx="5">
                        <c:v>WOOD &amp; Company Retail podfond (formerly WOOD &amp; Company Realitní Podfond I.)</c:v>
                      </c:pt>
                    </c:strCache>
                  </c:strRef>
                </c:cat>
                <c:val>
                  <c:numRef>
                    <c:extLst xmlns:c15="http://schemas.microsoft.com/office/drawing/2012/chart">
                      <c:ext xmlns:c15="http://schemas.microsoft.com/office/drawing/2012/chart" uri="{02D57815-91ED-43cb-92C2-25804820EDAC}">
                        <c15:formulaRef>
                          <c15:sqref>'Q2'!$D$325:$D$330</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4-FE05-4BBF-BAFD-CEEA9D39E636}"/>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'Q2'!$B$325:$B$330</c15:sqref>
                        </c15:formulaRef>
                      </c:ext>
                    </c:extLst>
                    <c:strCache>
                      <c:ptCount val="6"/>
                      <c:pt idx="0">
                        <c:v>ZDR Investments SICAV a.s., podfond ZDR Real Estate</c:v>
                      </c:pt>
                      <c:pt idx="1">
                        <c:v>Accolade Industrial Fund</c:v>
                      </c:pt>
                      <c:pt idx="2">
                        <c:v>NOVA Real Estate – podfond 1</c:v>
                      </c:pt>
                      <c:pt idx="3">
                        <c:v>Arete Invest CEE II</c:v>
                      </c:pt>
                      <c:pt idx="4">
                        <c:v>WOOD &amp; Company Office podfond</c:v>
                      </c:pt>
                      <c:pt idx="5">
                        <c:v>WOOD &amp; Company Retail podfond (formerly WOOD &amp; Company Realitní Podfond I.)</c:v>
                      </c:pt>
                    </c:strCache>
                  </c:strRef>
                </c:cat>
                <c:val>
                  <c:numRef>
                    <c:extLst xmlns:c15="http://schemas.microsoft.com/office/drawing/2012/chart">
                      <c:ext xmlns:c15="http://schemas.microsoft.com/office/drawing/2012/chart" uri="{02D57815-91ED-43cb-92C2-25804820EDAC}">
                        <c15:formulaRef>
                          <c15:sqref>'Q2'!$E$325:$E$330</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5-FE05-4BBF-BAFD-CEEA9D39E636}"/>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'Q2'!$B$325:$B$330</c15:sqref>
                        </c15:formulaRef>
                      </c:ext>
                    </c:extLst>
                    <c:strCache>
                      <c:ptCount val="6"/>
                      <c:pt idx="0">
                        <c:v>ZDR Investments SICAV a.s., podfond ZDR Real Estate</c:v>
                      </c:pt>
                      <c:pt idx="1">
                        <c:v>Accolade Industrial Fund</c:v>
                      </c:pt>
                      <c:pt idx="2">
                        <c:v>NOVA Real Estate – podfond 1</c:v>
                      </c:pt>
                      <c:pt idx="3">
                        <c:v>Arete Invest CEE II</c:v>
                      </c:pt>
                      <c:pt idx="4">
                        <c:v>WOOD &amp; Company Office podfond</c:v>
                      </c:pt>
                      <c:pt idx="5">
                        <c:v>WOOD &amp; Company Retail podfond (formerly WOOD &amp; Company Realitní Podfond I.)</c:v>
                      </c:pt>
                    </c:strCache>
                  </c:strRef>
                </c:cat>
                <c:val>
                  <c:numRef>
                    <c:extLst xmlns:c15="http://schemas.microsoft.com/office/drawing/2012/chart">
                      <c:ext xmlns:c15="http://schemas.microsoft.com/office/drawing/2012/chart" uri="{02D57815-91ED-43cb-92C2-25804820EDAC}">
                        <c15:formulaRef>
                          <c15:sqref>'Q2'!$F$325:$F$330</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6-FE05-4BBF-BAFD-CEEA9D39E636}"/>
                  </c:ext>
                </c:extLst>
              </c15:ser>
            </c15:filteredBarSeries>
          </c:ext>
        </c:extLst>
      </c:barChart>
      <c:catAx>
        <c:axId val="4707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2065824"/>
        <c:crosses val="autoZero"/>
        <c:auto val="1"/>
        <c:lblAlgn val="ctr"/>
        <c:lblOffset val="100"/>
        <c:noMultiLvlLbl val="0"/>
      </c:catAx>
      <c:valAx>
        <c:axId val="-3206582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707324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F61E-4FCD-9A1D-B940A0F0F3D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'Q2'!$B$357:$B$364</c:f>
              <c:strCache>
                <c:ptCount val="8"/>
                <c:pt idx="0">
                  <c:v>WOOD &amp; Company Retail podfond (formerly WOOD &amp; Company Realitní Podfond I.)</c:v>
                </c:pt>
                <c:pt idx="1">
                  <c:v>WOOD &amp; Company Office podfond</c:v>
                </c:pt>
                <c:pt idx="2">
                  <c:v>Generali realitní fond</c:v>
                </c:pt>
                <c:pt idx="3">
                  <c:v>NOVA Real Estate – podfond 1</c:v>
                </c:pt>
                <c:pt idx="4">
                  <c:v>Fond českého bydlení SICAV, a.s.</c:v>
                </c:pt>
                <c:pt idx="5">
                  <c:v>Accolade Industrial Fund</c:v>
                </c:pt>
                <c:pt idx="6">
                  <c:v>ZDR Investments SICAV a.s., podfond ZDR Real Estate</c:v>
                </c:pt>
                <c:pt idx="7">
                  <c:v>Arete Invest CEE II</c:v>
                </c:pt>
              </c:strCache>
            </c:strRef>
          </c:cat>
          <c:val>
            <c:numRef>
              <c:f>'Q2'!$G$357:$G$364</c:f>
              <c:numCache>
                <c:formatCode>General</c:formatCode>
                <c:ptCount val="8"/>
                <c:pt idx="0">
                  <c:v>213</c:v>
                </c:pt>
                <c:pt idx="1">
                  <c:v>192</c:v>
                </c:pt>
                <c:pt idx="2">
                  <c:v>130</c:v>
                </c:pt>
                <c:pt idx="3">
                  <c:v>90</c:v>
                </c:pt>
                <c:pt idx="4">
                  <c:v>76</c:v>
                </c:pt>
                <c:pt idx="5">
                  <c:v>60</c:v>
                </c:pt>
                <c:pt idx="6">
                  <c:v>43</c:v>
                </c:pt>
                <c:pt idx="7">
                  <c:v>12</c:v>
                </c:pt>
              </c:numCache>
            </c:numRef>
          </c:val>
          <c:extLst>
            <c:ext xmlns:c16="http://schemas.microsoft.com/office/drawing/2014/chart" uri="{C3380CC4-5D6E-409C-BE32-E72D297353CC}">
              <c16:uniqueId val="{00000002-F61E-4FCD-9A1D-B940A0F0F3D5}"/>
            </c:ext>
          </c:extLst>
        </c:ser>
        <c:dLbls>
          <c:dLblPos val="outEnd"/>
          <c:showLegendKey val="0"/>
          <c:showVal val="1"/>
          <c:showCatName val="0"/>
          <c:showSerName val="0"/>
          <c:showPercent val="0"/>
          <c:showBubbleSize val="0"/>
        </c:dLbls>
        <c:gapWidth val="182"/>
        <c:axId val="44853568"/>
        <c:axId val="4485588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'Q2'!$B$357:$B$364</c15:sqref>
                        </c15:formulaRef>
                      </c:ext>
                    </c:extLst>
                    <c:strCache>
                      <c:ptCount val="8"/>
                      <c:pt idx="0">
                        <c:v>WOOD &amp; Company Retail podfond (formerly WOOD &amp; Company Realitní Podfond I.)</c:v>
                      </c:pt>
                      <c:pt idx="1">
                        <c:v>WOOD &amp; Company Office podfond</c:v>
                      </c:pt>
                      <c:pt idx="2">
                        <c:v>Generali realitní fond</c:v>
                      </c:pt>
                      <c:pt idx="3">
                        <c:v>NOVA Real Estate – podfond 1</c:v>
                      </c:pt>
                      <c:pt idx="4">
                        <c:v>Fond českého bydlení SICAV, a.s.</c:v>
                      </c:pt>
                      <c:pt idx="5">
                        <c:v>Accolade Industrial Fund</c:v>
                      </c:pt>
                      <c:pt idx="6">
                        <c:v>ZDR Investments SICAV a.s., podfond ZDR Real Estate</c:v>
                      </c:pt>
                      <c:pt idx="7">
                        <c:v>Arete Invest CEE II</c:v>
                      </c:pt>
                    </c:strCache>
                  </c:strRef>
                </c:cat>
                <c:val>
                  <c:numRef>
                    <c:extLst>
                      <c:ext uri="{02D57815-91ED-43cb-92C2-25804820EDAC}">
                        <c15:formulaRef>
                          <c15:sqref>'Q2'!$C$357:$C$363</c15:sqref>
                        </c15:formulaRef>
                      </c:ext>
                    </c:extLst>
                    <c:numCache>
                      <c:formatCode>General</c:formatCode>
                      <c:ptCount val="7"/>
                      <c:pt idx="0">
                        <c:v>12</c:v>
                      </c:pt>
                      <c:pt idx="1">
                        <c:v>#N/A</c:v>
                      </c:pt>
                      <c:pt idx="2">
                        <c:v>3</c:v>
                      </c:pt>
                      <c:pt idx="3">
                        <c:v>10</c:v>
                      </c:pt>
                      <c:pt idx="4">
                        <c:v>6</c:v>
                      </c:pt>
                      <c:pt idx="5">
                        <c:v>1</c:v>
                      </c:pt>
                      <c:pt idx="6">
                        <c:v>9</c:v>
                      </c:pt>
                    </c:numCache>
                  </c:numRef>
                </c:val>
                <c:extLst>
                  <c:ext xmlns:c16="http://schemas.microsoft.com/office/drawing/2014/chart" uri="{C3380CC4-5D6E-409C-BE32-E72D297353CC}">
                    <c16:uniqueId val="{00000003-F61E-4FCD-9A1D-B940A0F0F3D5}"/>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'Q2'!$B$357:$B$364</c15:sqref>
                        </c15:formulaRef>
                      </c:ext>
                    </c:extLst>
                    <c:strCache>
                      <c:ptCount val="8"/>
                      <c:pt idx="0">
                        <c:v>WOOD &amp; Company Retail podfond (formerly WOOD &amp; Company Realitní Podfond I.)</c:v>
                      </c:pt>
                      <c:pt idx="1">
                        <c:v>WOOD &amp; Company Office podfond</c:v>
                      </c:pt>
                      <c:pt idx="2">
                        <c:v>Generali realitní fond</c:v>
                      </c:pt>
                      <c:pt idx="3">
                        <c:v>NOVA Real Estate – podfond 1</c:v>
                      </c:pt>
                      <c:pt idx="4">
                        <c:v>Fond českého bydlení SICAV, a.s.</c:v>
                      </c:pt>
                      <c:pt idx="5">
                        <c:v>Accolade Industrial Fund</c:v>
                      </c:pt>
                      <c:pt idx="6">
                        <c:v>ZDR Investments SICAV a.s., podfond ZDR Real Estate</c:v>
                      </c:pt>
                      <c:pt idx="7">
                        <c:v>Arete Invest CEE II</c:v>
                      </c:pt>
                    </c:strCache>
                  </c:strRef>
                </c:cat>
                <c:val>
                  <c:numRef>
                    <c:extLst xmlns:c15="http://schemas.microsoft.com/office/drawing/2012/chart">
                      <c:ext xmlns:c15="http://schemas.microsoft.com/office/drawing/2012/chart" uri="{02D57815-91ED-43cb-92C2-25804820EDAC}">
                        <c15:formulaRef>
                          <c15:sqref>'Q2'!$D$357:$D$363</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F61E-4FCD-9A1D-B940A0F0F3D5}"/>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'Q2'!$B$357:$B$364</c15:sqref>
                        </c15:formulaRef>
                      </c:ext>
                    </c:extLst>
                    <c:strCache>
                      <c:ptCount val="8"/>
                      <c:pt idx="0">
                        <c:v>WOOD &amp; Company Retail podfond (formerly WOOD &amp; Company Realitní Podfond I.)</c:v>
                      </c:pt>
                      <c:pt idx="1">
                        <c:v>WOOD &amp; Company Office podfond</c:v>
                      </c:pt>
                      <c:pt idx="2">
                        <c:v>Generali realitní fond</c:v>
                      </c:pt>
                      <c:pt idx="3">
                        <c:v>NOVA Real Estate – podfond 1</c:v>
                      </c:pt>
                      <c:pt idx="4">
                        <c:v>Fond českého bydlení SICAV, a.s.</c:v>
                      </c:pt>
                      <c:pt idx="5">
                        <c:v>Accolade Industrial Fund</c:v>
                      </c:pt>
                      <c:pt idx="6">
                        <c:v>ZDR Investments SICAV a.s., podfond ZDR Real Estate</c:v>
                      </c:pt>
                      <c:pt idx="7">
                        <c:v>Arete Invest CEE II</c:v>
                      </c:pt>
                    </c:strCache>
                  </c:strRef>
                </c:cat>
                <c:val>
                  <c:numRef>
                    <c:extLst xmlns:c15="http://schemas.microsoft.com/office/drawing/2012/chart">
                      <c:ext xmlns:c15="http://schemas.microsoft.com/office/drawing/2012/chart" uri="{02D57815-91ED-43cb-92C2-25804820EDAC}">
                        <c15:formulaRef>
                          <c15:sqref>'Q2'!$E$357:$E$363</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F61E-4FCD-9A1D-B940A0F0F3D5}"/>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'Q2'!$B$357:$B$364</c15:sqref>
                        </c15:formulaRef>
                      </c:ext>
                    </c:extLst>
                    <c:strCache>
                      <c:ptCount val="8"/>
                      <c:pt idx="0">
                        <c:v>WOOD &amp; Company Retail podfond (formerly WOOD &amp; Company Realitní Podfond I.)</c:v>
                      </c:pt>
                      <c:pt idx="1">
                        <c:v>WOOD &amp; Company Office podfond</c:v>
                      </c:pt>
                      <c:pt idx="2">
                        <c:v>Generali realitní fond</c:v>
                      </c:pt>
                      <c:pt idx="3">
                        <c:v>NOVA Real Estate – podfond 1</c:v>
                      </c:pt>
                      <c:pt idx="4">
                        <c:v>Fond českého bydlení SICAV, a.s.</c:v>
                      </c:pt>
                      <c:pt idx="5">
                        <c:v>Accolade Industrial Fund</c:v>
                      </c:pt>
                      <c:pt idx="6">
                        <c:v>ZDR Investments SICAV a.s., podfond ZDR Real Estate</c:v>
                      </c:pt>
                      <c:pt idx="7">
                        <c:v>Arete Invest CEE II</c:v>
                      </c:pt>
                    </c:strCache>
                  </c:strRef>
                </c:cat>
                <c:val>
                  <c:numRef>
                    <c:extLst xmlns:c15="http://schemas.microsoft.com/office/drawing/2012/chart">
                      <c:ext xmlns:c15="http://schemas.microsoft.com/office/drawing/2012/chart" uri="{02D57815-91ED-43cb-92C2-25804820EDAC}">
                        <c15:formulaRef>
                          <c15:sqref>'Q2'!$F$357:$F$363</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6-F61E-4FCD-9A1D-B940A0F0F3D5}"/>
                  </c:ext>
                </c:extLst>
              </c15:ser>
            </c15:filteredBarSeries>
          </c:ext>
        </c:extLst>
      </c:barChart>
      <c:catAx>
        <c:axId val="44853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855888"/>
        <c:crosses val="autoZero"/>
        <c:auto val="1"/>
        <c:lblAlgn val="ctr"/>
        <c:lblOffset val="100"/>
        <c:noMultiLvlLbl val="0"/>
      </c:catAx>
      <c:valAx>
        <c:axId val="448558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85356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alpha val="99000"/>
              </a:srgbClr>
            </a:solidFill>
            <a:ln>
              <a:noFill/>
            </a:ln>
            <a:effectLst/>
          </c:spPr>
          <c:invertIfNegative val="0"/>
          <c:dPt>
            <c:idx val="3"/>
            <c:invertIfNegative val="0"/>
            <c:bubble3D val="0"/>
            <c:spPr>
              <a:solidFill>
                <a:srgbClr val="00B0F0">
                  <a:alpha val="99000"/>
                </a:srgbClr>
              </a:solidFill>
              <a:ln>
                <a:noFill/>
              </a:ln>
              <a:effectLst/>
            </c:spPr>
            <c:extLst>
              <c:ext xmlns:c16="http://schemas.microsoft.com/office/drawing/2014/chart" uri="{C3380CC4-5D6E-409C-BE32-E72D297353CC}">
                <c16:uniqueId val="{00000001-0336-4C6C-9A4D-76F6EB6AFAF8}"/>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'Q2'!$B$52:$B$58</c:f>
              <c:strCache>
                <c:ptCount val="7"/>
                <c:pt idx="0">
                  <c:v>Trigea nemovitostní fond SICAV, a.s.</c:v>
                </c:pt>
                <c:pt idx="1">
                  <c:v>Investika Realitní Fond</c:v>
                </c:pt>
                <c:pt idx="2">
                  <c:v>Conseq Realitní</c:v>
                </c:pt>
                <c:pt idx="3">
                  <c:v>Nemo Fund</c:v>
                </c:pt>
                <c:pt idx="4">
                  <c:v>ZFP realitní fond</c:v>
                </c:pt>
                <c:pt idx="5">
                  <c:v>Raiffeisen realitní fond</c:v>
                </c:pt>
                <c:pt idx="6">
                  <c:v>CZECH REAL ESTATE INVESTMENT FUND</c:v>
                </c:pt>
              </c:strCache>
            </c:strRef>
          </c:cat>
          <c:val>
            <c:numRef>
              <c:f>'Q2'!$G$52:$G$58</c:f>
              <c:numCache>
                <c:formatCode>0.0%</c:formatCode>
                <c:ptCount val="7"/>
                <c:pt idx="0">
                  <c:v>6.8000000000000005E-2</c:v>
                </c:pt>
                <c:pt idx="1">
                  <c:v>5.2999999999999999E-2</c:v>
                </c:pt>
                <c:pt idx="2">
                  <c:v>5.1799999999999999E-2</c:v>
                </c:pt>
                <c:pt idx="3">
                  <c:v>4.9299999999999997E-2</c:v>
                </c:pt>
                <c:pt idx="4">
                  <c:v>4.6800000000000001E-2</c:v>
                </c:pt>
                <c:pt idx="5">
                  <c:v>4.2574995341904301E-2</c:v>
                </c:pt>
                <c:pt idx="6">
                  <c:v>3.7400000000000003E-2</c:v>
                </c:pt>
              </c:numCache>
            </c:numRef>
          </c:val>
          <c:extLst>
            <c:ext xmlns:c16="http://schemas.microsoft.com/office/drawing/2014/chart" uri="{C3380CC4-5D6E-409C-BE32-E72D297353CC}">
              <c16:uniqueId val="{00000002-0336-4C6C-9A4D-76F6EB6AFAF8}"/>
            </c:ext>
          </c:extLst>
        </c:ser>
        <c:dLbls>
          <c:dLblPos val="outEnd"/>
          <c:showLegendKey val="0"/>
          <c:showVal val="1"/>
          <c:showCatName val="0"/>
          <c:showSerName val="0"/>
          <c:showPercent val="0"/>
          <c:showBubbleSize val="0"/>
        </c:dLbls>
        <c:gapWidth val="182"/>
        <c:axId val="59303616"/>
        <c:axId val="59305936"/>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'Q2'!$B$52:$B$58</c15:sqref>
                        </c15:formulaRef>
                      </c:ext>
                    </c:extLst>
                    <c:strCache>
                      <c:ptCount val="7"/>
                      <c:pt idx="0">
                        <c:v>Trigea nemovitostní fond SICAV, a.s.</c:v>
                      </c:pt>
                      <c:pt idx="1">
                        <c:v>Investika Realitní Fond</c:v>
                      </c:pt>
                      <c:pt idx="2">
                        <c:v>Conseq Realitní</c:v>
                      </c:pt>
                      <c:pt idx="3">
                        <c:v>Nemo Fund</c:v>
                      </c:pt>
                      <c:pt idx="4">
                        <c:v>ZFP realitní fond</c:v>
                      </c:pt>
                      <c:pt idx="5">
                        <c:v>Raiffeisen realitní fond</c:v>
                      </c:pt>
                      <c:pt idx="6">
                        <c:v>CZECH REAL ESTATE INVESTMENT FUND</c:v>
                      </c:pt>
                    </c:strCache>
                  </c:strRef>
                </c:cat>
                <c:val>
                  <c:numRef>
                    <c:extLst>
                      <c:ext uri="{02D57815-91ED-43cb-92C2-25804820EDAC}">
                        <c15:formulaRef>
                          <c15:sqref>'Q2'!$C$52:$C$57</c15:sqref>
                        </c15:formulaRef>
                      </c:ext>
                    </c:extLst>
                    <c:numCache>
                      <c:formatCode>General</c:formatCode>
                      <c:ptCount val="6"/>
                      <c:pt idx="0">
                        <c:v>1</c:v>
                      </c:pt>
                      <c:pt idx="1">
                        <c:v>2</c:v>
                      </c:pt>
                      <c:pt idx="2">
                        <c:v>3</c:v>
                      </c:pt>
                      <c:pt idx="3">
                        <c:v>4</c:v>
                      </c:pt>
                      <c:pt idx="4">
                        <c:v>5</c:v>
                      </c:pt>
                      <c:pt idx="5">
                        <c:v>6</c:v>
                      </c:pt>
                    </c:numCache>
                  </c:numRef>
                </c:val>
                <c:extLst>
                  <c:ext xmlns:c16="http://schemas.microsoft.com/office/drawing/2014/chart" uri="{C3380CC4-5D6E-409C-BE32-E72D297353CC}">
                    <c16:uniqueId val="{00000003-0336-4C6C-9A4D-76F6EB6AFAF8}"/>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'Q2'!$B$52:$B$58</c15:sqref>
                        </c15:formulaRef>
                      </c:ext>
                    </c:extLst>
                    <c:strCache>
                      <c:ptCount val="7"/>
                      <c:pt idx="0">
                        <c:v>Trigea nemovitostní fond SICAV, a.s.</c:v>
                      </c:pt>
                      <c:pt idx="1">
                        <c:v>Investika Realitní Fond</c:v>
                      </c:pt>
                      <c:pt idx="2">
                        <c:v>Conseq Realitní</c:v>
                      </c:pt>
                      <c:pt idx="3">
                        <c:v>Nemo Fund</c:v>
                      </c:pt>
                      <c:pt idx="4">
                        <c:v>ZFP realitní fond</c:v>
                      </c:pt>
                      <c:pt idx="5">
                        <c:v>Raiffeisen realitní fond</c:v>
                      </c:pt>
                      <c:pt idx="6">
                        <c:v>CZECH REAL ESTATE INVESTMENT FUND</c:v>
                      </c:pt>
                    </c:strCache>
                  </c:strRef>
                </c:cat>
                <c:val>
                  <c:numRef>
                    <c:extLst xmlns:c15="http://schemas.microsoft.com/office/drawing/2012/chart">
                      <c:ext xmlns:c15="http://schemas.microsoft.com/office/drawing/2012/chart" uri="{02D57815-91ED-43cb-92C2-25804820EDAC}">
                        <c15:formulaRef>
                          <c15:sqref>'Q2'!$D$52:$D$57</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4-0336-4C6C-9A4D-76F6EB6AFAF8}"/>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'Q2'!$B$52:$B$58</c15:sqref>
                        </c15:formulaRef>
                      </c:ext>
                    </c:extLst>
                    <c:strCache>
                      <c:ptCount val="7"/>
                      <c:pt idx="0">
                        <c:v>Trigea nemovitostní fond SICAV, a.s.</c:v>
                      </c:pt>
                      <c:pt idx="1">
                        <c:v>Investika Realitní Fond</c:v>
                      </c:pt>
                      <c:pt idx="2">
                        <c:v>Conseq Realitní</c:v>
                      </c:pt>
                      <c:pt idx="3">
                        <c:v>Nemo Fund</c:v>
                      </c:pt>
                      <c:pt idx="4">
                        <c:v>ZFP realitní fond</c:v>
                      </c:pt>
                      <c:pt idx="5">
                        <c:v>Raiffeisen realitní fond</c:v>
                      </c:pt>
                      <c:pt idx="6">
                        <c:v>CZECH REAL ESTATE INVESTMENT FUND</c:v>
                      </c:pt>
                    </c:strCache>
                  </c:strRef>
                </c:cat>
                <c:val>
                  <c:numRef>
                    <c:extLst xmlns:c15="http://schemas.microsoft.com/office/drawing/2012/chart">
                      <c:ext xmlns:c15="http://schemas.microsoft.com/office/drawing/2012/chart" uri="{02D57815-91ED-43cb-92C2-25804820EDAC}">
                        <c15:formulaRef>
                          <c15:sqref>'Q2'!$E$52:$E$57</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5-0336-4C6C-9A4D-76F6EB6AFAF8}"/>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'Q2'!$B$52:$B$58</c15:sqref>
                        </c15:formulaRef>
                      </c:ext>
                    </c:extLst>
                    <c:strCache>
                      <c:ptCount val="7"/>
                      <c:pt idx="0">
                        <c:v>Trigea nemovitostní fond SICAV, a.s.</c:v>
                      </c:pt>
                      <c:pt idx="1">
                        <c:v>Investika Realitní Fond</c:v>
                      </c:pt>
                      <c:pt idx="2">
                        <c:v>Conseq Realitní</c:v>
                      </c:pt>
                      <c:pt idx="3">
                        <c:v>Nemo Fund</c:v>
                      </c:pt>
                      <c:pt idx="4">
                        <c:v>ZFP realitní fond</c:v>
                      </c:pt>
                      <c:pt idx="5">
                        <c:v>Raiffeisen realitní fond</c:v>
                      </c:pt>
                      <c:pt idx="6">
                        <c:v>CZECH REAL ESTATE INVESTMENT FUND</c:v>
                      </c:pt>
                    </c:strCache>
                  </c:strRef>
                </c:cat>
                <c:val>
                  <c:numRef>
                    <c:extLst xmlns:c15="http://schemas.microsoft.com/office/drawing/2012/chart">
                      <c:ext xmlns:c15="http://schemas.microsoft.com/office/drawing/2012/chart" uri="{02D57815-91ED-43cb-92C2-25804820EDAC}">
                        <c15:formulaRef>
                          <c15:sqref>'Q2'!$F$52:$F$57</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6-0336-4C6C-9A4D-76F6EB6AFAF8}"/>
                  </c:ext>
                </c:extLst>
              </c15:ser>
            </c15:filteredBarSeries>
          </c:ext>
        </c:extLst>
      </c:barChart>
      <c:catAx>
        <c:axId val="59303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305936"/>
        <c:crosses val="autoZero"/>
        <c:auto val="1"/>
        <c:lblAlgn val="ctr"/>
        <c:lblOffset val="100"/>
        <c:noMultiLvlLbl val="0"/>
      </c:catAx>
      <c:valAx>
        <c:axId val="5930593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30361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FD44-4E43-9B97-53A131CF234A}"/>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'Q2'!$B$82:$B$87</c:f>
              <c:strCache>
                <c:ptCount val="6"/>
                <c:pt idx="0">
                  <c:v>ZFP realitní fond</c:v>
                </c:pt>
                <c:pt idx="1">
                  <c:v>Investika Realitní Fond</c:v>
                </c:pt>
                <c:pt idx="2">
                  <c:v>Conseq Realitní</c:v>
                </c:pt>
                <c:pt idx="3">
                  <c:v>CZECH REAL ESTATE INVESTMENT FUND</c:v>
                </c:pt>
                <c:pt idx="4">
                  <c:v>ČS nemovitostní fond</c:v>
                </c:pt>
                <c:pt idx="5">
                  <c:v>Arcona Property Fund</c:v>
                </c:pt>
              </c:strCache>
            </c:strRef>
          </c:cat>
          <c:val>
            <c:numRef>
              <c:f>'Q2'!$G$82:$G$87</c:f>
              <c:numCache>
                <c:formatCode>0.0%</c:formatCode>
                <c:ptCount val="6"/>
                <c:pt idx="0">
                  <c:v>6.3837991426091367E-2</c:v>
                </c:pt>
                <c:pt idx="1">
                  <c:v>4.7173045753774456E-2</c:v>
                </c:pt>
                <c:pt idx="2">
                  <c:v>4.607758016910668E-2</c:v>
                </c:pt>
                <c:pt idx="3">
                  <c:v>4.2621967982437559E-2</c:v>
                </c:pt>
                <c:pt idx="4">
                  <c:v>3.67340841565853E-2</c:v>
                </c:pt>
                <c:pt idx="5">
                  <c:v>9.4345194439844349E-3</c:v>
                </c:pt>
              </c:numCache>
            </c:numRef>
          </c:val>
          <c:extLst>
            <c:ext xmlns:c16="http://schemas.microsoft.com/office/drawing/2014/chart" uri="{C3380CC4-5D6E-409C-BE32-E72D297353CC}">
              <c16:uniqueId val="{00000002-FD44-4E43-9B97-53A131CF234A}"/>
            </c:ext>
          </c:extLst>
        </c:ser>
        <c:dLbls>
          <c:dLblPos val="outEnd"/>
          <c:showLegendKey val="0"/>
          <c:showVal val="1"/>
          <c:showCatName val="0"/>
          <c:showSerName val="0"/>
          <c:showPercent val="0"/>
          <c:showBubbleSize val="0"/>
        </c:dLbls>
        <c:gapWidth val="182"/>
        <c:axId val="46230976"/>
        <c:axId val="46233296"/>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'Q2'!$B$82:$B$87</c15:sqref>
                        </c15:formulaRef>
                      </c:ext>
                    </c:extLst>
                    <c:strCache>
                      <c:ptCount val="6"/>
                      <c:pt idx="0">
                        <c:v>ZFP realitní fond</c:v>
                      </c:pt>
                      <c:pt idx="1">
                        <c:v>Investika Realitní Fond</c:v>
                      </c:pt>
                      <c:pt idx="2">
                        <c:v>Conseq Realitní</c:v>
                      </c:pt>
                      <c:pt idx="3">
                        <c:v>CZECH REAL ESTATE INVESTMENT FUND</c:v>
                      </c:pt>
                      <c:pt idx="4">
                        <c:v>ČS nemovitostní fond</c:v>
                      </c:pt>
                      <c:pt idx="5">
                        <c:v>Arcona Property Fund</c:v>
                      </c:pt>
                    </c:strCache>
                  </c:strRef>
                </c:cat>
                <c:val>
                  <c:numRef>
                    <c:extLst>
                      <c:ext uri="{02D57815-91ED-43cb-92C2-25804820EDAC}">
                        <c15:formulaRef>
                          <c15:sqref>'Q2'!$C$82:$C$86</c15:sqref>
                        </c15:formulaRef>
                      </c:ext>
                    </c:extLst>
                    <c:numCache>
                      <c:formatCode>General</c:formatCode>
                      <c:ptCount val="5"/>
                      <c:pt idx="0">
                        <c:v>5</c:v>
                      </c:pt>
                      <c:pt idx="1">
                        <c:v>2</c:v>
                      </c:pt>
                      <c:pt idx="2">
                        <c:v>3</c:v>
                      </c:pt>
                      <c:pt idx="3">
                        <c:v>7</c:v>
                      </c:pt>
                      <c:pt idx="4">
                        <c:v>#N/A</c:v>
                      </c:pt>
                    </c:numCache>
                  </c:numRef>
                </c:val>
                <c:extLst>
                  <c:ext xmlns:c16="http://schemas.microsoft.com/office/drawing/2014/chart" uri="{C3380CC4-5D6E-409C-BE32-E72D297353CC}">
                    <c16:uniqueId val="{00000003-FD44-4E43-9B97-53A131CF234A}"/>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'Q2'!$B$82:$B$87</c15:sqref>
                        </c15:formulaRef>
                      </c:ext>
                    </c:extLst>
                    <c:strCache>
                      <c:ptCount val="6"/>
                      <c:pt idx="0">
                        <c:v>ZFP realitní fond</c:v>
                      </c:pt>
                      <c:pt idx="1">
                        <c:v>Investika Realitní Fond</c:v>
                      </c:pt>
                      <c:pt idx="2">
                        <c:v>Conseq Realitní</c:v>
                      </c:pt>
                      <c:pt idx="3">
                        <c:v>CZECH REAL ESTATE INVESTMENT FUND</c:v>
                      </c:pt>
                      <c:pt idx="4">
                        <c:v>ČS nemovitostní fond</c:v>
                      </c:pt>
                      <c:pt idx="5">
                        <c:v>Arcona Property Fund</c:v>
                      </c:pt>
                    </c:strCache>
                  </c:strRef>
                </c:cat>
                <c:val>
                  <c:numRef>
                    <c:extLst xmlns:c15="http://schemas.microsoft.com/office/drawing/2012/chart">
                      <c:ext xmlns:c15="http://schemas.microsoft.com/office/drawing/2012/chart" uri="{02D57815-91ED-43cb-92C2-25804820EDAC}">
                        <c15:formulaRef>
                          <c15:sqref>'Q2'!$D$82:$D$86</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4-FD44-4E43-9B97-53A131CF234A}"/>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'Q2'!$B$82:$B$87</c15:sqref>
                        </c15:formulaRef>
                      </c:ext>
                    </c:extLst>
                    <c:strCache>
                      <c:ptCount val="6"/>
                      <c:pt idx="0">
                        <c:v>ZFP realitní fond</c:v>
                      </c:pt>
                      <c:pt idx="1">
                        <c:v>Investika Realitní Fond</c:v>
                      </c:pt>
                      <c:pt idx="2">
                        <c:v>Conseq Realitní</c:v>
                      </c:pt>
                      <c:pt idx="3">
                        <c:v>CZECH REAL ESTATE INVESTMENT FUND</c:v>
                      </c:pt>
                      <c:pt idx="4">
                        <c:v>ČS nemovitostní fond</c:v>
                      </c:pt>
                      <c:pt idx="5">
                        <c:v>Arcona Property Fund</c:v>
                      </c:pt>
                    </c:strCache>
                  </c:strRef>
                </c:cat>
                <c:val>
                  <c:numRef>
                    <c:extLst xmlns:c15="http://schemas.microsoft.com/office/drawing/2012/chart">
                      <c:ext xmlns:c15="http://schemas.microsoft.com/office/drawing/2012/chart" uri="{02D57815-91ED-43cb-92C2-25804820EDAC}">
                        <c15:formulaRef>
                          <c15:sqref>'Q2'!$E$82:$E$86</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5-FD44-4E43-9B97-53A131CF234A}"/>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'Q2'!$B$82:$B$87</c15:sqref>
                        </c15:formulaRef>
                      </c:ext>
                    </c:extLst>
                    <c:strCache>
                      <c:ptCount val="6"/>
                      <c:pt idx="0">
                        <c:v>ZFP realitní fond</c:v>
                      </c:pt>
                      <c:pt idx="1">
                        <c:v>Investika Realitní Fond</c:v>
                      </c:pt>
                      <c:pt idx="2">
                        <c:v>Conseq Realitní</c:v>
                      </c:pt>
                      <c:pt idx="3">
                        <c:v>CZECH REAL ESTATE INVESTMENT FUND</c:v>
                      </c:pt>
                      <c:pt idx="4">
                        <c:v>ČS nemovitostní fond</c:v>
                      </c:pt>
                      <c:pt idx="5">
                        <c:v>Arcona Property Fund</c:v>
                      </c:pt>
                    </c:strCache>
                  </c:strRef>
                </c:cat>
                <c:val>
                  <c:numRef>
                    <c:extLst xmlns:c15="http://schemas.microsoft.com/office/drawing/2012/chart">
                      <c:ext xmlns:c15="http://schemas.microsoft.com/office/drawing/2012/chart" uri="{02D57815-91ED-43cb-92C2-25804820EDAC}">
                        <c15:formulaRef>
                          <c15:sqref>'Q2'!$F$82:$F$86</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6-FD44-4E43-9B97-53A131CF234A}"/>
                  </c:ext>
                </c:extLst>
              </c15:ser>
            </c15:filteredBarSeries>
          </c:ext>
        </c:extLst>
      </c:barChart>
      <c:catAx>
        <c:axId val="4623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233296"/>
        <c:crosses val="autoZero"/>
        <c:auto val="1"/>
        <c:lblAlgn val="ctr"/>
        <c:lblOffset val="100"/>
        <c:noMultiLvlLbl val="0"/>
      </c:catAx>
      <c:valAx>
        <c:axId val="4623329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23097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'Q2'!$B$21:$B$28</c:f>
              <c:strCache>
                <c:ptCount val="8"/>
                <c:pt idx="0">
                  <c:v>Trigea nemovitostní fond SICAV, a.s.</c:v>
                </c:pt>
                <c:pt idx="1">
                  <c:v>Nemo Fund</c:v>
                </c:pt>
                <c:pt idx="2">
                  <c:v>ZFP realitní fond</c:v>
                </c:pt>
                <c:pt idx="3">
                  <c:v>CZECH REAL ESTATE INVESTMENT FUND</c:v>
                </c:pt>
                <c:pt idx="4">
                  <c:v>Investika Realitní Fond</c:v>
                </c:pt>
                <c:pt idx="5">
                  <c:v>Raiffeisen realitní fond</c:v>
                </c:pt>
                <c:pt idx="6">
                  <c:v>Conseq Realitní</c:v>
                </c:pt>
                <c:pt idx="7">
                  <c:v>ČS nemovitostní fond</c:v>
                </c:pt>
              </c:strCache>
            </c:strRef>
          </c:cat>
          <c:val>
            <c:numRef>
              <c:f>'Q2'!$G$21:$G$28</c:f>
              <c:numCache>
                <c:formatCode>0.0%</c:formatCode>
                <c:ptCount val="8"/>
                <c:pt idx="0">
                  <c:v>5.3948744077558564E-2</c:v>
                </c:pt>
                <c:pt idx="1">
                  <c:v>4.9907547905644334E-2</c:v>
                </c:pt>
                <c:pt idx="2">
                  <c:v>4.8842503270742021E-2</c:v>
                </c:pt>
                <c:pt idx="3">
                  <c:v>4.7924785621611399E-2</c:v>
                </c:pt>
                <c:pt idx="4">
                  <c:v>4.6537934650362489E-2</c:v>
                </c:pt>
                <c:pt idx="5">
                  <c:v>3.8435296351508885E-2</c:v>
                </c:pt>
                <c:pt idx="6">
                  <c:v>2.9356317842946567E-2</c:v>
                </c:pt>
                <c:pt idx="7">
                  <c:v>1.7398735359840378E-2</c:v>
                </c:pt>
              </c:numCache>
            </c:numRef>
          </c:val>
          <c:extLst>
            <c:ext xmlns:c16="http://schemas.microsoft.com/office/drawing/2014/chart" uri="{C3380CC4-5D6E-409C-BE32-E72D297353CC}">
              <c16:uniqueId val="{00000000-1A76-430B-B8BF-3596A378029E}"/>
            </c:ext>
          </c:extLst>
        </c:ser>
        <c:dLbls>
          <c:dLblPos val="outEnd"/>
          <c:showLegendKey val="0"/>
          <c:showVal val="1"/>
          <c:showCatName val="0"/>
          <c:showSerName val="0"/>
          <c:showPercent val="0"/>
          <c:showBubbleSize val="0"/>
        </c:dLbls>
        <c:gapWidth val="182"/>
        <c:axId val="44154128"/>
        <c:axId val="4415644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'Q2'!$B$21:$B$28</c15:sqref>
                        </c15:formulaRef>
                      </c:ext>
                    </c:extLst>
                    <c:strCache>
                      <c:ptCount val="8"/>
                      <c:pt idx="0">
                        <c:v>Trigea nemovitostní fond SICAV, a.s.</c:v>
                      </c:pt>
                      <c:pt idx="1">
                        <c:v>Nemo Fund</c:v>
                      </c:pt>
                      <c:pt idx="2">
                        <c:v>ZFP realitní fond</c:v>
                      </c:pt>
                      <c:pt idx="3">
                        <c:v>CZECH REAL ESTATE INVESTMENT FUND</c:v>
                      </c:pt>
                      <c:pt idx="4">
                        <c:v>Investika Realitní Fond</c:v>
                      </c:pt>
                      <c:pt idx="5">
                        <c:v>Raiffeisen realitní fond</c:v>
                      </c:pt>
                      <c:pt idx="6">
                        <c:v>Conseq Realitní</c:v>
                      </c:pt>
                      <c:pt idx="7">
                        <c:v>ČS nemovitostní fond</c:v>
                      </c:pt>
                    </c:strCache>
                  </c:strRef>
                </c:cat>
                <c:val>
                  <c:numRef>
                    <c:extLst>
                      <c:ext uri="{02D57815-91ED-43cb-92C2-25804820EDAC}">
                        <c15:formulaRef>
                          <c15:sqref>'Q2'!$C$21:$C$29</c15:sqref>
                        </c15:formulaRef>
                      </c:ext>
                    </c:extLst>
                    <c:numCache>
                      <c:formatCode>General</c:formatCode>
                      <c:ptCount val="9"/>
                      <c:pt idx="0">
                        <c:v>1</c:v>
                      </c:pt>
                      <c:pt idx="1">
                        <c:v>4</c:v>
                      </c:pt>
                      <c:pt idx="2">
                        <c:v>5</c:v>
                      </c:pt>
                      <c:pt idx="3">
                        <c:v>7</c:v>
                      </c:pt>
                      <c:pt idx="4">
                        <c:v>2</c:v>
                      </c:pt>
                      <c:pt idx="5">
                        <c:v>6</c:v>
                      </c:pt>
                      <c:pt idx="6">
                        <c:v>3</c:v>
                      </c:pt>
                      <c:pt idx="7">
                        <c:v>#N/A</c:v>
                      </c:pt>
                      <c:pt idx="8">
                        <c:v>#N/A</c:v>
                      </c:pt>
                    </c:numCache>
                  </c:numRef>
                </c:val>
                <c:extLst>
                  <c:ext xmlns:c16="http://schemas.microsoft.com/office/drawing/2014/chart" uri="{C3380CC4-5D6E-409C-BE32-E72D297353CC}">
                    <c16:uniqueId val="{00000001-1A76-430B-B8BF-3596A378029E}"/>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'Q2'!$B$21:$B$28</c15:sqref>
                        </c15:formulaRef>
                      </c:ext>
                    </c:extLst>
                    <c:strCache>
                      <c:ptCount val="8"/>
                      <c:pt idx="0">
                        <c:v>Trigea nemovitostní fond SICAV, a.s.</c:v>
                      </c:pt>
                      <c:pt idx="1">
                        <c:v>Nemo Fund</c:v>
                      </c:pt>
                      <c:pt idx="2">
                        <c:v>ZFP realitní fond</c:v>
                      </c:pt>
                      <c:pt idx="3">
                        <c:v>CZECH REAL ESTATE INVESTMENT FUND</c:v>
                      </c:pt>
                      <c:pt idx="4">
                        <c:v>Investika Realitní Fond</c:v>
                      </c:pt>
                      <c:pt idx="5">
                        <c:v>Raiffeisen realitní fond</c:v>
                      </c:pt>
                      <c:pt idx="6">
                        <c:v>Conseq Realitní</c:v>
                      </c:pt>
                      <c:pt idx="7">
                        <c:v>ČS nemovitostní fond</c:v>
                      </c:pt>
                    </c:strCache>
                  </c:strRef>
                </c:cat>
                <c:val>
                  <c:numRef>
                    <c:extLst xmlns:c15="http://schemas.microsoft.com/office/drawing/2012/chart">
                      <c:ext xmlns:c15="http://schemas.microsoft.com/office/drawing/2012/chart" uri="{02D57815-91ED-43cb-92C2-25804820EDAC}">
                        <c15:formulaRef>
                          <c15:sqref>'Q2'!$D$21:$D$29</c15:sqref>
                        </c15:formulaRef>
                      </c:ext>
                    </c:extLst>
                    <c:numCache>
                      <c:formatCode>General</c:formatCode>
                      <c:ptCount val="9"/>
                    </c:numCache>
                  </c:numRef>
                </c:val>
                <c:extLst xmlns:c15="http://schemas.microsoft.com/office/drawing/2012/chart">
                  <c:ext xmlns:c16="http://schemas.microsoft.com/office/drawing/2014/chart" uri="{C3380CC4-5D6E-409C-BE32-E72D297353CC}">
                    <c16:uniqueId val="{00000002-1A76-430B-B8BF-3596A378029E}"/>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'Q2'!$B$21:$B$28</c15:sqref>
                        </c15:formulaRef>
                      </c:ext>
                    </c:extLst>
                    <c:strCache>
                      <c:ptCount val="8"/>
                      <c:pt idx="0">
                        <c:v>Trigea nemovitostní fond SICAV, a.s.</c:v>
                      </c:pt>
                      <c:pt idx="1">
                        <c:v>Nemo Fund</c:v>
                      </c:pt>
                      <c:pt idx="2">
                        <c:v>ZFP realitní fond</c:v>
                      </c:pt>
                      <c:pt idx="3">
                        <c:v>CZECH REAL ESTATE INVESTMENT FUND</c:v>
                      </c:pt>
                      <c:pt idx="4">
                        <c:v>Investika Realitní Fond</c:v>
                      </c:pt>
                      <c:pt idx="5">
                        <c:v>Raiffeisen realitní fond</c:v>
                      </c:pt>
                      <c:pt idx="6">
                        <c:v>Conseq Realitní</c:v>
                      </c:pt>
                      <c:pt idx="7">
                        <c:v>ČS nemovitostní fond</c:v>
                      </c:pt>
                    </c:strCache>
                  </c:strRef>
                </c:cat>
                <c:val>
                  <c:numRef>
                    <c:extLst xmlns:c15="http://schemas.microsoft.com/office/drawing/2012/chart">
                      <c:ext xmlns:c15="http://schemas.microsoft.com/office/drawing/2012/chart" uri="{02D57815-91ED-43cb-92C2-25804820EDAC}">
                        <c15:formulaRef>
                          <c15:sqref>'Q2'!$E$21:$E$29</c15:sqref>
                        </c15:formulaRef>
                      </c:ext>
                    </c:extLst>
                    <c:numCache>
                      <c:formatCode>General</c:formatCode>
                      <c:ptCount val="9"/>
                    </c:numCache>
                  </c:numRef>
                </c:val>
                <c:extLst xmlns:c15="http://schemas.microsoft.com/office/drawing/2012/chart">
                  <c:ext xmlns:c16="http://schemas.microsoft.com/office/drawing/2014/chart" uri="{C3380CC4-5D6E-409C-BE32-E72D297353CC}">
                    <c16:uniqueId val="{00000003-1A76-430B-B8BF-3596A378029E}"/>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'Q2'!$B$21:$B$28</c15:sqref>
                        </c15:formulaRef>
                      </c:ext>
                    </c:extLst>
                    <c:strCache>
                      <c:ptCount val="8"/>
                      <c:pt idx="0">
                        <c:v>Trigea nemovitostní fond SICAV, a.s.</c:v>
                      </c:pt>
                      <c:pt idx="1">
                        <c:v>Nemo Fund</c:v>
                      </c:pt>
                      <c:pt idx="2">
                        <c:v>ZFP realitní fond</c:v>
                      </c:pt>
                      <c:pt idx="3">
                        <c:v>CZECH REAL ESTATE INVESTMENT FUND</c:v>
                      </c:pt>
                      <c:pt idx="4">
                        <c:v>Investika Realitní Fond</c:v>
                      </c:pt>
                      <c:pt idx="5">
                        <c:v>Raiffeisen realitní fond</c:v>
                      </c:pt>
                      <c:pt idx="6">
                        <c:v>Conseq Realitní</c:v>
                      </c:pt>
                      <c:pt idx="7">
                        <c:v>ČS nemovitostní fond</c:v>
                      </c:pt>
                    </c:strCache>
                  </c:strRef>
                </c:cat>
                <c:val>
                  <c:numRef>
                    <c:extLst xmlns:c15="http://schemas.microsoft.com/office/drawing/2012/chart">
                      <c:ext xmlns:c15="http://schemas.microsoft.com/office/drawing/2012/chart" uri="{02D57815-91ED-43cb-92C2-25804820EDAC}">
                        <c15:formulaRef>
                          <c15:sqref>'Q2'!$F$21:$F$29</c15:sqref>
                        </c15:formulaRef>
                      </c:ext>
                    </c:extLst>
                    <c:numCache>
                      <c:formatCode>General</c:formatCode>
                      <c:ptCount val="9"/>
                    </c:numCache>
                  </c:numRef>
                </c:val>
                <c:extLst xmlns:c15="http://schemas.microsoft.com/office/drawing/2012/chart">
                  <c:ext xmlns:c16="http://schemas.microsoft.com/office/drawing/2014/chart" uri="{C3380CC4-5D6E-409C-BE32-E72D297353CC}">
                    <c16:uniqueId val="{00000004-1A76-430B-B8BF-3596A378029E}"/>
                  </c:ext>
                </c:extLst>
              </c15:ser>
            </c15:filteredBarSeries>
          </c:ext>
        </c:extLst>
      </c:barChart>
      <c:catAx>
        <c:axId val="4415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156448"/>
        <c:crosses val="autoZero"/>
        <c:auto val="1"/>
        <c:lblAlgn val="ctr"/>
        <c:lblOffset val="100"/>
        <c:noMultiLvlLbl val="0"/>
      </c:catAx>
      <c:valAx>
        <c:axId val="4415644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1541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'Q2'!$B$404:$B$410</c:f>
              <c:strCache>
                <c:ptCount val="7"/>
                <c:pt idx="0">
                  <c:v>ČS nemovitostní fond</c:v>
                </c:pt>
                <c:pt idx="1">
                  <c:v>ZFP realitní fond</c:v>
                </c:pt>
                <c:pt idx="2">
                  <c:v>Investika Realitní Fond</c:v>
                </c:pt>
                <c:pt idx="3">
                  <c:v>Conseq Realitní</c:v>
                </c:pt>
                <c:pt idx="4">
                  <c:v>Trigea nemovitostní fond SICAV, a.s.</c:v>
                </c:pt>
                <c:pt idx="5">
                  <c:v>ZDR Investments Public SICAV a.s. </c:v>
                </c:pt>
                <c:pt idx="6">
                  <c:v>Arcona Property Fund</c:v>
                </c:pt>
              </c:strCache>
            </c:strRef>
          </c:cat>
          <c:val>
            <c:numRef>
              <c:f>'Q2'!$F$404:$F$410</c:f>
              <c:numCache>
                <c:formatCode>General</c:formatCode>
                <c:ptCount val="7"/>
                <c:pt idx="0">
                  <c:v>86239</c:v>
                </c:pt>
                <c:pt idx="1">
                  <c:v>44850</c:v>
                </c:pt>
                <c:pt idx="2">
                  <c:v>35417</c:v>
                </c:pt>
                <c:pt idx="3">
                  <c:v>11645</c:v>
                </c:pt>
                <c:pt idx="4">
                  <c:v>3500</c:v>
                </c:pt>
                <c:pt idx="5">
                  <c:v>1379</c:v>
                </c:pt>
                <c:pt idx="6">
                  <c:v>800</c:v>
                </c:pt>
              </c:numCache>
            </c:numRef>
          </c:val>
          <c:extLst>
            <c:ext xmlns:c16="http://schemas.microsoft.com/office/drawing/2014/chart" uri="{C3380CC4-5D6E-409C-BE32-E72D297353CC}">
              <c16:uniqueId val="{00000000-4A68-415E-8BA8-66D6E4BD646C}"/>
            </c:ext>
          </c:extLst>
        </c:ser>
        <c:dLbls>
          <c:dLblPos val="outEnd"/>
          <c:showLegendKey val="0"/>
          <c:showVal val="1"/>
          <c:showCatName val="0"/>
          <c:showSerName val="0"/>
          <c:showPercent val="0"/>
          <c:showBubbleSize val="0"/>
        </c:dLbls>
        <c:gapWidth val="182"/>
        <c:axId val="59095200"/>
        <c:axId val="5909752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'Q2'!$B$404:$B$410</c15:sqref>
                        </c15:formulaRef>
                      </c:ext>
                    </c:extLst>
                    <c:strCache>
                      <c:ptCount val="7"/>
                      <c:pt idx="0">
                        <c:v>ČS nemovitostní fond</c:v>
                      </c:pt>
                      <c:pt idx="1">
                        <c:v>ZFP realitní fond</c:v>
                      </c:pt>
                      <c:pt idx="2">
                        <c:v>Investika Realitní Fond</c:v>
                      </c:pt>
                      <c:pt idx="3">
                        <c:v>Conseq Realitní</c:v>
                      </c:pt>
                      <c:pt idx="4">
                        <c:v>Trigea nemovitostní fond SICAV, a.s.</c:v>
                      </c:pt>
                      <c:pt idx="5">
                        <c:v>ZDR Investments Public SICAV a.s. </c:v>
                      </c:pt>
                      <c:pt idx="6">
                        <c:v>Arcona Property Fund</c:v>
                      </c:pt>
                    </c:strCache>
                  </c:strRef>
                </c:cat>
                <c:val>
                  <c:numRef>
                    <c:extLst>
                      <c:ext uri="{02D57815-91ED-43cb-92C2-25804820EDAC}">
                        <c15:formulaRef>
                          <c15:sqref>'Q2'!$C$404:$C$409</c15:sqref>
                        </c15:formulaRef>
                      </c:ext>
                    </c:extLst>
                    <c:numCache>
                      <c:formatCode>General</c:formatCode>
                      <c:ptCount val="6"/>
                      <c:pt idx="0">
                        <c:v>#N/A</c:v>
                      </c:pt>
                      <c:pt idx="1">
                        <c:v>5</c:v>
                      </c:pt>
                      <c:pt idx="2">
                        <c:v>2</c:v>
                      </c:pt>
                      <c:pt idx="3">
                        <c:v>3</c:v>
                      </c:pt>
                      <c:pt idx="4">
                        <c:v>1</c:v>
                      </c:pt>
                      <c:pt idx="5">
                        <c:v>#N/A</c:v>
                      </c:pt>
                    </c:numCache>
                  </c:numRef>
                </c:val>
                <c:extLst>
                  <c:ext xmlns:c16="http://schemas.microsoft.com/office/drawing/2014/chart" uri="{C3380CC4-5D6E-409C-BE32-E72D297353CC}">
                    <c16:uniqueId val="{00000001-4A68-415E-8BA8-66D6E4BD646C}"/>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'Q2'!$B$404:$B$410</c15:sqref>
                        </c15:formulaRef>
                      </c:ext>
                    </c:extLst>
                    <c:strCache>
                      <c:ptCount val="7"/>
                      <c:pt idx="0">
                        <c:v>ČS nemovitostní fond</c:v>
                      </c:pt>
                      <c:pt idx="1">
                        <c:v>ZFP realitní fond</c:v>
                      </c:pt>
                      <c:pt idx="2">
                        <c:v>Investika Realitní Fond</c:v>
                      </c:pt>
                      <c:pt idx="3">
                        <c:v>Conseq Realitní</c:v>
                      </c:pt>
                      <c:pt idx="4">
                        <c:v>Trigea nemovitostní fond SICAV, a.s.</c:v>
                      </c:pt>
                      <c:pt idx="5">
                        <c:v>ZDR Investments Public SICAV a.s. </c:v>
                      </c:pt>
                      <c:pt idx="6">
                        <c:v>Arcona Property Fund</c:v>
                      </c:pt>
                    </c:strCache>
                  </c:strRef>
                </c:cat>
                <c:val>
                  <c:numRef>
                    <c:extLst xmlns:c15="http://schemas.microsoft.com/office/drawing/2012/chart">
                      <c:ext xmlns:c15="http://schemas.microsoft.com/office/drawing/2012/chart" uri="{02D57815-91ED-43cb-92C2-25804820EDAC}">
                        <c15:formulaRef>
                          <c15:sqref>'Q2'!$D$404:$D$409</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2-4A68-415E-8BA8-66D6E4BD646C}"/>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'Q2'!$B$404:$B$410</c15:sqref>
                        </c15:formulaRef>
                      </c:ext>
                    </c:extLst>
                    <c:strCache>
                      <c:ptCount val="7"/>
                      <c:pt idx="0">
                        <c:v>ČS nemovitostní fond</c:v>
                      </c:pt>
                      <c:pt idx="1">
                        <c:v>ZFP realitní fond</c:v>
                      </c:pt>
                      <c:pt idx="2">
                        <c:v>Investika Realitní Fond</c:v>
                      </c:pt>
                      <c:pt idx="3">
                        <c:v>Conseq Realitní</c:v>
                      </c:pt>
                      <c:pt idx="4">
                        <c:v>Trigea nemovitostní fond SICAV, a.s.</c:v>
                      </c:pt>
                      <c:pt idx="5">
                        <c:v>ZDR Investments Public SICAV a.s. </c:v>
                      </c:pt>
                      <c:pt idx="6">
                        <c:v>Arcona Property Fund</c:v>
                      </c:pt>
                    </c:strCache>
                  </c:strRef>
                </c:cat>
                <c:val>
                  <c:numRef>
                    <c:extLst xmlns:c15="http://schemas.microsoft.com/office/drawing/2012/chart">
                      <c:ext xmlns:c15="http://schemas.microsoft.com/office/drawing/2012/chart" uri="{02D57815-91ED-43cb-92C2-25804820EDAC}">
                        <c15:formulaRef>
                          <c15:sqref>'Q2'!$E$404:$E$409</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3-4A68-415E-8BA8-66D6E4BD646C}"/>
                  </c:ext>
                </c:extLst>
              </c15:ser>
            </c15:filteredBarSeries>
          </c:ext>
        </c:extLst>
      </c:barChart>
      <c:catAx>
        <c:axId val="5909520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97520"/>
        <c:crosses val="autoZero"/>
        <c:auto val="1"/>
        <c:lblAlgn val="ctr"/>
        <c:lblOffset val="100"/>
        <c:noMultiLvlLbl val="0"/>
      </c:catAx>
      <c:valAx>
        <c:axId val="5909752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9520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3319-48E1-BABC-C889BF307B28}"/>
              </c:ext>
            </c:extLst>
          </c:dPt>
          <c:dPt>
            <c:idx val="6"/>
            <c:invertIfNegative val="0"/>
            <c:bubble3D val="0"/>
            <c:spPr>
              <a:solidFill>
                <a:srgbClr val="00B0F0"/>
              </a:solidFill>
              <a:ln>
                <a:noFill/>
              </a:ln>
              <a:effectLst/>
            </c:spPr>
            <c:extLst>
              <c:ext xmlns:c16="http://schemas.microsoft.com/office/drawing/2014/chart" uri="{C3380CC4-5D6E-409C-BE32-E72D297353CC}">
                <c16:uniqueId val="{00000003-3319-48E1-BABC-C889BF307B2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'Q2'!$B$114:$B$123</c:f>
              <c:strCache>
                <c:ptCount val="10"/>
                <c:pt idx="0">
                  <c:v>Trigea nemovitostní fond SICAV, a.s.</c:v>
                </c:pt>
                <c:pt idx="1">
                  <c:v>Arcona Property Fund</c:v>
                </c:pt>
                <c:pt idx="2">
                  <c:v>CZECH REAL ESTATE INVESTMENT FUND</c:v>
                </c:pt>
                <c:pt idx="3">
                  <c:v>Nemo Fund</c:v>
                </c:pt>
                <c:pt idx="4">
                  <c:v>Investika Realitní Fond</c:v>
                </c:pt>
                <c:pt idx="5">
                  <c:v>ČS nemovitostní fond</c:v>
                </c:pt>
                <c:pt idx="6">
                  <c:v>ZDR Investments Public SICAV a.s. </c:v>
                </c:pt>
                <c:pt idx="7">
                  <c:v>ZFP realitní fond</c:v>
                </c:pt>
                <c:pt idx="8">
                  <c:v>Conseq Realitní</c:v>
                </c:pt>
                <c:pt idx="9">
                  <c:v>Raiffeisen realitní fond</c:v>
                </c:pt>
              </c:strCache>
            </c:strRef>
          </c:cat>
          <c:val>
            <c:numRef>
              <c:f>'Q2'!$G$114:$G$123</c:f>
              <c:numCache>
                <c:formatCode>0.0%</c:formatCode>
                <c:ptCount val="10"/>
                <c:pt idx="0">
                  <c:v>0.5</c:v>
                </c:pt>
                <c:pt idx="1">
                  <c:v>0.48699999999999999</c:v>
                </c:pt>
                <c:pt idx="2">
                  <c:v>0.48</c:v>
                </c:pt>
                <c:pt idx="3">
                  <c:v>0.46</c:v>
                </c:pt>
                <c:pt idx="4">
                  <c:v>0.38950000000000001</c:v>
                </c:pt>
                <c:pt idx="5">
                  <c:v>0.38</c:v>
                </c:pt>
                <c:pt idx="6">
                  <c:v>0.24399999999999999</c:v>
                </c:pt>
                <c:pt idx="7">
                  <c:v>0.2077</c:v>
                </c:pt>
                <c:pt idx="8">
                  <c:v>0.1993</c:v>
                </c:pt>
                <c:pt idx="9" formatCode="General">
                  <c:v>0</c:v>
                </c:pt>
              </c:numCache>
            </c:numRef>
          </c:val>
          <c:extLst>
            <c:ext xmlns:c16="http://schemas.microsoft.com/office/drawing/2014/chart" uri="{C3380CC4-5D6E-409C-BE32-E72D297353CC}">
              <c16:uniqueId val="{00000004-3319-48E1-BABC-C889BF307B28}"/>
            </c:ext>
          </c:extLst>
        </c:ser>
        <c:dLbls>
          <c:dLblPos val="outEnd"/>
          <c:showLegendKey val="0"/>
          <c:showVal val="1"/>
          <c:showCatName val="0"/>
          <c:showSerName val="0"/>
          <c:showPercent val="0"/>
          <c:showBubbleSize val="0"/>
        </c:dLbls>
        <c:gapWidth val="182"/>
        <c:axId val="46190752"/>
        <c:axId val="46302032"/>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'Q2'!$B$114:$B$123</c15:sqref>
                        </c15:formulaRef>
                      </c:ext>
                    </c:extLst>
                    <c:strCache>
                      <c:ptCount val="10"/>
                      <c:pt idx="0">
                        <c:v>Trigea nemovitostní fond SICAV, a.s.</c:v>
                      </c:pt>
                      <c:pt idx="1">
                        <c:v>Arcona Property Fund</c:v>
                      </c:pt>
                      <c:pt idx="2">
                        <c:v>CZECH REAL ESTATE INVESTMENT FUND</c:v>
                      </c:pt>
                      <c:pt idx="3">
                        <c:v>Nemo Fund</c:v>
                      </c:pt>
                      <c:pt idx="4">
                        <c:v>Investika Realitní Fond</c:v>
                      </c:pt>
                      <c:pt idx="5">
                        <c:v>ČS nemovitostní fond</c:v>
                      </c:pt>
                      <c:pt idx="6">
                        <c:v>ZDR Investments Public SICAV a.s. </c:v>
                      </c:pt>
                      <c:pt idx="7">
                        <c:v>ZFP realitní fond</c:v>
                      </c:pt>
                      <c:pt idx="8">
                        <c:v>Conseq Realitní</c:v>
                      </c:pt>
                      <c:pt idx="9">
                        <c:v>Raiffeisen realitní fond</c:v>
                      </c:pt>
                    </c:strCache>
                  </c:strRef>
                </c:cat>
                <c:val>
                  <c:numRef>
                    <c:extLst>
                      <c:ext uri="{02D57815-91ED-43cb-92C2-25804820EDAC}">
                        <c15:formulaRef>
                          <c15:sqref>'Q2'!$C$114:$C$123</c15:sqref>
                        </c15:formulaRef>
                      </c:ext>
                    </c:extLst>
                    <c:numCache>
                      <c:formatCode>General</c:formatCode>
                      <c:ptCount val="10"/>
                      <c:pt idx="0">
                        <c:v>1</c:v>
                      </c:pt>
                      <c:pt idx="1">
                        <c:v>#N/A</c:v>
                      </c:pt>
                      <c:pt idx="2">
                        <c:v>7</c:v>
                      </c:pt>
                      <c:pt idx="3">
                        <c:v>4</c:v>
                      </c:pt>
                      <c:pt idx="4">
                        <c:v>2</c:v>
                      </c:pt>
                      <c:pt idx="5">
                        <c:v>#N/A</c:v>
                      </c:pt>
                      <c:pt idx="6">
                        <c:v>#N/A</c:v>
                      </c:pt>
                      <c:pt idx="7">
                        <c:v>5</c:v>
                      </c:pt>
                      <c:pt idx="8">
                        <c:v>3</c:v>
                      </c:pt>
                      <c:pt idx="9">
                        <c:v>6</c:v>
                      </c:pt>
                    </c:numCache>
                  </c:numRef>
                </c:val>
                <c:extLst>
                  <c:ext xmlns:c16="http://schemas.microsoft.com/office/drawing/2014/chart" uri="{C3380CC4-5D6E-409C-BE32-E72D297353CC}">
                    <c16:uniqueId val="{00000005-3319-48E1-BABC-C889BF307B28}"/>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'Q2'!$B$114:$B$123</c15:sqref>
                        </c15:formulaRef>
                      </c:ext>
                    </c:extLst>
                    <c:strCache>
                      <c:ptCount val="10"/>
                      <c:pt idx="0">
                        <c:v>Trigea nemovitostní fond SICAV, a.s.</c:v>
                      </c:pt>
                      <c:pt idx="1">
                        <c:v>Arcona Property Fund</c:v>
                      </c:pt>
                      <c:pt idx="2">
                        <c:v>CZECH REAL ESTATE INVESTMENT FUND</c:v>
                      </c:pt>
                      <c:pt idx="3">
                        <c:v>Nemo Fund</c:v>
                      </c:pt>
                      <c:pt idx="4">
                        <c:v>Investika Realitní Fond</c:v>
                      </c:pt>
                      <c:pt idx="5">
                        <c:v>ČS nemovitostní fond</c:v>
                      </c:pt>
                      <c:pt idx="6">
                        <c:v>ZDR Investments Public SICAV a.s. </c:v>
                      </c:pt>
                      <c:pt idx="7">
                        <c:v>ZFP realitní fond</c:v>
                      </c:pt>
                      <c:pt idx="8">
                        <c:v>Conseq Realitní</c:v>
                      </c:pt>
                      <c:pt idx="9">
                        <c:v>Raiffeisen realitní fond</c:v>
                      </c:pt>
                    </c:strCache>
                  </c:strRef>
                </c:cat>
                <c:val>
                  <c:numRef>
                    <c:extLst xmlns:c15="http://schemas.microsoft.com/office/drawing/2012/chart">
                      <c:ext xmlns:c15="http://schemas.microsoft.com/office/drawing/2012/chart" uri="{02D57815-91ED-43cb-92C2-25804820EDAC}">
                        <c15:formulaRef>
                          <c15:sqref>'Q2'!$D$114:$D$123</c15:sqref>
                        </c15:formulaRef>
                      </c:ext>
                    </c:extLst>
                    <c:numCache>
                      <c:formatCode>General</c:formatCode>
                      <c:ptCount val="10"/>
                    </c:numCache>
                  </c:numRef>
                </c:val>
                <c:extLst xmlns:c15="http://schemas.microsoft.com/office/drawing/2012/chart">
                  <c:ext xmlns:c16="http://schemas.microsoft.com/office/drawing/2014/chart" uri="{C3380CC4-5D6E-409C-BE32-E72D297353CC}">
                    <c16:uniqueId val="{00000006-3319-48E1-BABC-C889BF307B28}"/>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'Q2'!$B$114:$B$123</c15:sqref>
                        </c15:formulaRef>
                      </c:ext>
                    </c:extLst>
                    <c:strCache>
                      <c:ptCount val="10"/>
                      <c:pt idx="0">
                        <c:v>Trigea nemovitostní fond SICAV, a.s.</c:v>
                      </c:pt>
                      <c:pt idx="1">
                        <c:v>Arcona Property Fund</c:v>
                      </c:pt>
                      <c:pt idx="2">
                        <c:v>CZECH REAL ESTATE INVESTMENT FUND</c:v>
                      </c:pt>
                      <c:pt idx="3">
                        <c:v>Nemo Fund</c:v>
                      </c:pt>
                      <c:pt idx="4">
                        <c:v>Investika Realitní Fond</c:v>
                      </c:pt>
                      <c:pt idx="5">
                        <c:v>ČS nemovitostní fond</c:v>
                      </c:pt>
                      <c:pt idx="6">
                        <c:v>ZDR Investments Public SICAV a.s. </c:v>
                      </c:pt>
                      <c:pt idx="7">
                        <c:v>ZFP realitní fond</c:v>
                      </c:pt>
                      <c:pt idx="8">
                        <c:v>Conseq Realitní</c:v>
                      </c:pt>
                      <c:pt idx="9">
                        <c:v>Raiffeisen realitní fond</c:v>
                      </c:pt>
                    </c:strCache>
                  </c:strRef>
                </c:cat>
                <c:val>
                  <c:numRef>
                    <c:extLst xmlns:c15="http://schemas.microsoft.com/office/drawing/2012/chart">
                      <c:ext xmlns:c15="http://schemas.microsoft.com/office/drawing/2012/chart" uri="{02D57815-91ED-43cb-92C2-25804820EDAC}">
                        <c15:formulaRef>
                          <c15:sqref>'Q2'!$E$114:$E$123</c15:sqref>
                        </c15:formulaRef>
                      </c:ext>
                    </c:extLst>
                    <c:numCache>
                      <c:formatCode>General</c:formatCode>
                      <c:ptCount val="10"/>
                    </c:numCache>
                  </c:numRef>
                </c:val>
                <c:extLst xmlns:c15="http://schemas.microsoft.com/office/drawing/2012/chart">
                  <c:ext xmlns:c16="http://schemas.microsoft.com/office/drawing/2014/chart" uri="{C3380CC4-5D6E-409C-BE32-E72D297353CC}">
                    <c16:uniqueId val="{00000007-3319-48E1-BABC-C889BF307B28}"/>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'Q2'!$B$114:$B$123</c15:sqref>
                        </c15:formulaRef>
                      </c:ext>
                    </c:extLst>
                    <c:strCache>
                      <c:ptCount val="10"/>
                      <c:pt idx="0">
                        <c:v>Trigea nemovitostní fond SICAV, a.s.</c:v>
                      </c:pt>
                      <c:pt idx="1">
                        <c:v>Arcona Property Fund</c:v>
                      </c:pt>
                      <c:pt idx="2">
                        <c:v>CZECH REAL ESTATE INVESTMENT FUND</c:v>
                      </c:pt>
                      <c:pt idx="3">
                        <c:v>Nemo Fund</c:v>
                      </c:pt>
                      <c:pt idx="4">
                        <c:v>Investika Realitní Fond</c:v>
                      </c:pt>
                      <c:pt idx="5">
                        <c:v>ČS nemovitostní fond</c:v>
                      </c:pt>
                      <c:pt idx="6">
                        <c:v>ZDR Investments Public SICAV a.s. </c:v>
                      </c:pt>
                      <c:pt idx="7">
                        <c:v>ZFP realitní fond</c:v>
                      </c:pt>
                      <c:pt idx="8">
                        <c:v>Conseq Realitní</c:v>
                      </c:pt>
                      <c:pt idx="9">
                        <c:v>Raiffeisen realitní fond</c:v>
                      </c:pt>
                    </c:strCache>
                  </c:strRef>
                </c:cat>
                <c:val>
                  <c:numRef>
                    <c:extLst xmlns:c15="http://schemas.microsoft.com/office/drawing/2012/chart">
                      <c:ext xmlns:c15="http://schemas.microsoft.com/office/drawing/2012/chart" uri="{02D57815-91ED-43cb-92C2-25804820EDAC}">
                        <c15:formulaRef>
                          <c15:sqref>'Q2'!$F$114:$F$123</c15:sqref>
                        </c15:formulaRef>
                      </c:ext>
                    </c:extLst>
                    <c:numCache>
                      <c:formatCode>General</c:formatCode>
                      <c:ptCount val="10"/>
                    </c:numCache>
                  </c:numRef>
                </c:val>
                <c:extLst xmlns:c15="http://schemas.microsoft.com/office/drawing/2012/chart">
                  <c:ext xmlns:c16="http://schemas.microsoft.com/office/drawing/2014/chart" uri="{C3380CC4-5D6E-409C-BE32-E72D297353CC}">
                    <c16:uniqueId val="{00000008-3319-48E1-BABC-C889BF307B28}"/>
                  </c:ext>
                </c:extLst>
              </c15:ser>
            </c15:filteredBarSeries>
          </c:ext>
        </c:extLst>
      </c:barChart>
      <c:catAx>
        <c:axId val="4619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302032"/>
        <c:crosses val="autoZero"/>
        <c:auto val="1"/>
        <c:lblAlgn val="ctr"/>
        <c:lblOffset val="100"/>
        <c:noMultiLvlLbl val="0"/>
      </c:catAx>
      <c:valAx>
        <c:axId val="4630203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19075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7C89-43FF-A845-2FD83364A3A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'Q2'!$B$66:$B$73</c:f>
              <c:strCache>
                <c:ptCount val="8"/>
                <c:pt idx="0">
                  <c:v>Arete Invest CEE II</c:v>
                </c:pt>
                <c:pt idx="1">
                  <c:v>Accolade Industrial Fund</c:v>
                </c:pt>
                <c:pt idx="2">
                  <c:v>WOOD &amp; Company Office podfond</c:v>
                </c:pt>
                <c:pt idx="3">
                  <c:v>WOOD &amp; Company Retail podfond (formerly WOOD &amp; Company Realitní Podfond I.)</c:v>
                </c:pt>
                <c:pt idx="4">
                  <c:v>Czech Capital RE Fund SICAV</c:v>
                </c:pt>
                <c:pt idx="5">
                  <c:v>SPILBERK investiční fond s proměnným základním kapitálem, a.s. </c:v>
                </c:pt>
                <c:pt idx="6">
                  <c:v>Česká pole 2015 otevřený podílový fond</c:v>
                </c:pt>
                <c:pt idx="7">
                  <c:v>NOVA Real Estate – podfond 1</c:v>
                </c:pt>
              </c:strCache>
            </c:strRef>
          </c:cat>
          <c:val>
            <c:numRef>
              <c:f>'Q2'!$G$66:$G$73</c:f>
              <c:numCache>
                <c:formatCode>0.0%</c:formatCode>
                <c:ptCount val="8"/>
                <c:pt idx="0">
                  <c:v>0.16520451750315313</c:v>
                </c:pt>
                <c:pt idx="1">
                  <c:v>0.13044439147993847</c:v>
                </c:pt>
                <c:pt idx="2">
                  <c:v>0.12817048041155332</c:v>
                </c:pt>
                <c:pt idx="3">
                  <c:v>0.10728964438001221</c:v>
                </c:pt>
                <c:pt idx="4">
                  <c:v>9.1588738941984493E-2</c:v>
                </c:pt>
                <c:pt idx="5">
                  <c:v>9.1532787290693918E-2</c:v>
                </c:pt>
                <c:pt idx="6">
                  <c:v>6.809162852939199E-2</c:v>
                </c:pt>
                <c:pt idx="7">
                  <c:v>6.3513911040874671E-2</c:v>
                </c:pt>
              </c:numCache>
            </c:numRef>
          </c:val>
          <c:extLst>
            <c:ext xmlns:c16="http://schemas.microsoft.com/office/drawing/2014/chart" uri="{C3380CC4-5D6E-409C-BE32-E72D297353CC}">
              <c16:uniqueId val="{00000002-7C89-43FF-A845-2FD83364A3A6}"/>
            </c:ext>
          </c:extLst>
        </c:ser>
        <c:dLbls>
          <c:dLblPos val="outEnd"/>
          <c:showLegendKey val="0"/>
          <c:showVal val="1"/>
          <c:showCatName val="0"/>
          <c:showSerName val="0"/>
          <c:showPercent val="0"/>
          <c:showBubbleSize val="0"/>
        </c:dLbls>
        <c:gapWidth val="182"/>
        <c:axId val="44785824"/>
        <c:axId val="44788144"/>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'Q2'!$B$66:$B$73</c15:sqref>
                        </c15:formulaRef>
                      </c:ext>
                    </c:extLst>
                    <c:strCache>
                      <c:ptCount val="8"/>
                      <c:pt idx="0">
                        <c:v>Arete Invest CEE II</c:v>
                      </c:pt>
                      <c:pt idx="1">
                        <c:v>Accolade Industrial Fund</c:v>
                      </c:pt>
                      <c:pt idx="2">
                        <c:v>WOOD &amp; Company Office podfond</c:v>
                      </c:pt>
                      <c:pt idx="3">
                        <c:v>WOOD &amp; Company Retail podfond (formerly WOOD &amp; Company Realitní Podfond I.)</c:v>
                      </c:pt>
                      <c:pt idx="4">
                        <c:v>Czech Capital RE Fund SICAV</c:v>
                      </c:pt>
                      <c:pt idx="5">
                        <c:v>SPILBERK investiční fond s proměnným základním kapitálem, a.s. </c:v>
                      </c:pt>
                      <c:pt idx="6">
                        <c:v>Česká pole 2015 otevřený podílový fond</c:v>
                      </c:pt>
                      <c:pt idx="7">
                        <c:v>NOVA Real Estate – podfond 1</c:v>
                      </c:pt>
                    </c:strCache>
                  </c:strRef>
                </c:cat>
                <c:val>
                  <c:numRef>
                    <c:extLst>
                      <c:ext uri="{02D57815-91ED-43cb-92C2-25804820EDAC}">
                        <c15:formulaRef>
                          <c15:sqref>'Q2'!$C$66:$C$78</c15:sqref>
                        </c15:formulaRef>
                      </c:ext>
                    </c:extLst>
                    <c:numCache>
                      <c:formatCode>General</c:formatCode>
                      <c:ptCount val="13"/>
                      <c:pt idx="0">
                        <c:v>4</c:v>
                      </c:pt>
                      <c:pt idx="1">
                        <c:v>1</c:v>
                      </c:pt>
                      <c:pt idx="2">
                        <c:v>#N/A</c:v>
                      </c:pt>
                      <c:pt idx="3">
                        <c:v>12</c:v>
                      </c:pt>
                      <c:pt idx="4">
                        <c:v>2</c:v>
                      </c:pt>
                      <c:pt idx="5">
                        <c:v>5</c:v>
                      </c:pt>
                      <c:pt idx="6">
                        <c:v>13</c:v>
                      </c:pt>
                      <c:pt idx="7">
                        <c:v>10</c:v>
                      </c:pt>
                    </c:numCache>
                  </c:numRef>
                </c:val>
                <c:extLst>
                  <c:ext xmlns:c16="http://schemas.microsoft.com/office/drawing/2014/chart" uri="{C3380CC4-5D6E-409C-BE32-E72D297353CC}">
                    <c16:uniqueId val="{00000003-7C89-43FF-A845-2FD83364A3A6}"/>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'Q2'!$B$66:$B$73</c15:sqref>
                        </c15:formulaRef>
                      </c:ext>
                    </c:extLst>
                    <c:strCache>
                      <c:ptCount val="8"/>
                      <c:pt idx="0">
                        <c:v>Arete Invest CEE II</c:v>
                      </c:pt>
                      <c:pt idx="1">
                        <c:v>Accolade Industrial Fund</c:v>
                      </c:pt>
                      <c:pt idx="2">
                        <c:v>WOOD &amp; Company Office podfond</c:v>
                      </c:pt>
                      <c:pt idx="3">
                        <c:v>WOOD &amp; Company Retail podfond (formerly WOOD &amp; Company Realitní Podfond I.)</c:v>
                      </c:pt>
                      <c:pt idx="4">
                        <c:v>Czech Capital RE Fund SICAV</c:v>
                      </c:pt>
                      <c:pt idx="5">
                        <c:v>SPILBERK investiční fond s proměnným základním kapitálem, a.s. </c:v>
                      </c:pt>
                      <c:pt idx="6">
                        <c:v>Česká pole 2015 otevřený podílový fond</c:v>
                      </c:pt>
                      <c:pt idx="7">
                        <c:v>NOVA Real Estate – podfond 1</c:v>
                      </c:pt>
                    </c:strCache>
                  </c:strRef>
                </c:cat>
                <c:val>
                  <c:numRef>
                    <c:extLst xmlns:c15="http://schemas.microsoft.com/office/drawing/2012/chart">
                      <c:ext xmlns:c15="http://schemas.microsoft.com/office/drawing/2012/chart" uri="{02D57815-91ED-43cb-92C2-25804820EDAC}">
                        <c15:formulaRef>
                          <c15:sqref>'Q2'!$D$66:$D$78</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4-7C89-43FF-A845-2FD83364A3A6}"/>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'Q2'!$B$66:$B$73</c15:sqref>
                        </c15:formulaRef>
                      </c:ext>
                    </c:extLst>
                    <c:strCache>
                      <c:ptCount val="8"/>
                      <c:pt idx="0">
                        <c:v>Arete Invest CEE II</c:v>
                      </c:pt>
                      <c:pt idx="1">
                        <c:v>Accolade Industrial Fund</c:v>
                      </c:pt>
                      <c:pt idx="2">
                        <c:v>WOOD &amp; Company Office podfond</c:v>
                      </c:pt>
                      <c:pt idx="3">
                        <c:v>WOOD &amp; Company Retail podfond (formerly WOOD &amp; Company Realitní Podfond I.)</c:v>
                      </c:pt>
                      <c:pt idx="4">
                        <c:v>Czech Capital RE Fund SICAV</c:v>
                      </c:pt>
                      <c:pt idx="5">
                        <c:v>SPILBERK investiční fond s proměnným základním kapitálem, a.s. </c:v>
                      </c:pt>
                      <c:pt idx="6">
                        <c:v>Česká pole 2015 otevřený podílový fond</c:v>
                      </c:pt>
                      <c:pt idx="7">
                        <c:v>NOVA Real Estate – podfond 1</c:v>
                      </c:pt>
                    </c:strCache>
                  </c:strRef>
                </c:cat>
                <c:val>
                  <c:numRef>
                    <c:extLst xmlns:c15="http://schemas.microsoft.com/office/drawing/2012/chart">
                      <c:ext xmlns:c15="http://schemas.microsoft.com/office/drawing/2012/chart" uri="{02D57815-91ED-43cb-92C2-25804820EDAC}">
                        <c15:formulaRef>
                          <c15:sqref>'Q2'!$E$66:$E$78</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5-7C89-43FF-A845-2FD83364A3A6}"/>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'Q2'!$B$66:$B$73</c15:sqref>
                        </c15:formulaRef>
                      </c:ext>
                    </c:extLst>
                    <c:strCache>
                      <c:ptCount val="8"/>
                      <c:pt idx="0">
                        <c:v>Arete Invest CEE II</c:v>
                      </c:pt>
                      <c:pt idx="1">
                        <c:v>Accolade Industrial Fund</c:v>
                      </c:pt>
                      <c:pt idx="2">
                        <c:v>WOOD &amp; Company Office podfond</c:v>
                      </c:pt>
                      <c:pt idx="3">
                        <c:v>WOOD &amp; Company Retail podfond (formerly WOOD &amp; Company Realitní Podfond I.)</c:v>
                      </c:pt>
                      <c:pt idx="4">
                        <c:v>Czech Capital RE Fund SICAV</c:v>
                      </c:pt>
                      <c:pt idx="5">
                        <c:v>SPILBERK investiční fond s proměnným základním kapitálem, a.s. </c:v>
                      </c:pt>
                      <c:pt idx="6">
                        <c:v>Česká pole 2015 otevřený podílový fond</c:v>
                      </c:pt>
                      <c:pt idx="7">
                        <c:v>NOVA Real Estate – podfond 1</c:v>
                      </c:pt>
                    </c:strCache>
                  </c:strRef>
                </c:cat>
                <c:val>
                  <c:numRef>
                    <c:extLst xmlns:c15="http://schemas.microsoft.com/office/drawing/2012/chart">
                      <c:ext xmlns:c15="http://schemas.microsoft.com/office/drawing/2012/chart" uri="{02D57815-91ED-43cb-92C2-25804820EDAC}">
                        <c15:formulaRef>
                          <c15:sqref>'Q2'!$F$66:$F$78</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6-7C89-43FF-A845-2FD83364A3A6}"/>
                  </c:ext>
                </c:extLst>
              </c15:ser>
            </c15:filteredBarSeries>
          </c:ext>
        </c:extLst>
      </c:barChart>
      <c:catAx>
        <c:axId val="4478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788144"/>
        <c:crosses val="autoZero"/>
        <c:auto val="1"/>
        <c:lblAlgn val="ctr"/>
        <c:lblOffset val="100"/>
        <c:noMultiLvlLbl val="0"/>
      </c:catAx>
      <c:valAx>
        <c:axId val="4478814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785824"/>
        <c:crosses val="autoZero"/>
        <c:crossBetween val="between"/>
      </c:valAx>
      <c:spPr>
        <a:noFill/>
        <a:ln>
          <a:noFill/>
        </a:ln>
        <a:effectLst>
          <a:softEdge rad="292100"/>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Pt>
            <c:idx val="5"/>
            <c:invertIfNegative val="0"/>
            <c:bubble3D val="0"/>
            <c:spPr>
              <a:solidFill>
                <a:srgbClr val="00B0F0"/>
              </a:solidFill>
              <a:ln>
                <a:noFill/>
              </a:ln>
              <a:effectLst/>
            </c:spPr>
            <c:extLst>
              <c:ext xmlns:c16="http://schemas.microsoft.com/office/drawing/2014/chart" uri="{C3380CC4-5D6E-409C-BE32-E72D297353CC}">
                <c16:uniqueId val="{00000001-3325-45E6-9D31-CED5FB2DC81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'Q2'!$B$145:$B$152</c:f>
              <c:strCache>
                <c:ptCount val="8"/>
                <c:pt idx="0">
                  <c:v>ČS nemovitostní fond</c:v>
                </c:pt>
                <c:pt idx="1">
                  <c:v>CZECH REAL ESTATE INVESTMENT FUND</c:v>
                </c:pt>
                <c:pt idx="2">
                  <c:v>Investika Realitní Fond</c:v>
                </c:pt>
                <c:pt idx="3">
                  <c:v>Conseq Realitní</c:v>
                </c:pt>
                <c:pt idx="4">
                  <c:v>Nemo Fund</c:v>
                </c:pt>
                <c:pt idx="5">
                  <c:v>Trigea nemovitostní fond SICAV, a.s.</c:v>
                </c:pt>
                <c:pt idx="6">
                  <c:v>ZDR Investments Public SICAV a.s. </c:v>
                </c:pt>
                <c:pt idx="7">
                  <c:v>Arcona Property Fund</c:v>
                </c:pt>
              </c:strCache>
            </c:strRef>
          </c:cat>
          <c:val>
            <c:numRef>
              <c:f>'Q2'!$F$145:$F$152</c:f>
              <c:numCache>
                <c:formatCode>0</c:formatCode>
                <c:ptCount val="8"/>
                <c:pt idx="0">
                  <c:v>32599.49</c:v>
                </c:pt>
                <c:pt idx="1">
                  <c:v>7000</c:v>
                </c:pt>
                <c:pt idx="2" formatCode="0.0">
                  <c:v>6145.7</c:v>
                </c:pt>
                <c:pt idx="3">
                  <c:v>2031.2603999999999</c:v>
                </c:pt>
                <c:pt idx="4">
                  <c:v>1300</c:v>
                </c:pt>
                <c:pt idx="5">
                  <c:v>1300</c:v>
                </c:pt>
                <c:pt idx="6" formatCode="0.0">
                  <c:v>167</c:v>
                </c:pt>
                <c:pt idx="7">
                  <c:v>42.931069999999998</c:v>
                </c:pt>
              </c:numCache>
            </c:numRef>
          </c:val>
          <c:extLst>
            <c:ext xmlns:c16="http://schemas.microsoft.com/office/drawing/2014/chart" uri="{C3380CC4-5D6E-409C-BE32-E72D297353CC}">
              <c16:uniqueId val="{00000002-3325-45E6-9D31-CED5FB2DC813}"/>
            </c:ext>
          </c:extLst>
        </c:ser>
        <c:dLbls>
          <c:dLblPos val="outEnd"/>
          <c:showLegendKey val="0"/>
          <c:showVal val="1"/>
          <c:showCatName val="0"/>
          <c:showSerName val="0"/>
          <c:showPercent val="0"/>
          <c:showBubbleSize val="0"/>
        </c:dLbls>
        <c:gapWidth val="182"/>
        <c:axId val="59031120"/>
        <c:axId val="5903344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'Q2'!$B$145:$B$152</c15:sqref>
                        </c15:formulaRef>
                      </c:ext>
                    </c:extLst>
                    <c:strCache>
                      <c:ptCount val="8"/>
                      <c:pt idx="0">
                        <c:v>ČS nemovitostní fond</c:v>
                      </c:pt>
                      <c:pt idx="1">
                        <c:v>CZECH REAL ESTATE INVESTMENT FUND</c:v>
                      </c:pt>
                      <c:pt idx="2">
                        <c:v>Investika Realitní Fond</c:v>
                      </c:pt>
                      <c:pt idx="3">
                        <c:v>Conseq Realitní</c:v>
                      </c:pt>
                      <c:pt idx="4">
                        <c:v>Nemo Fund</c:v>
                      </c:pt>
                      <c:pt idx="5">
                        <c:v>Trigea nemovitostní fond SICAV, a.s.</c:v>
                      </c:pt>
                      <c:pt idx="6">
                        <c:v>ZDR Investments Public SICAV a.s. </c:v>
                      </c:pt>
                      <c:pt idx="7">
                        <c:v>Arcona Property Fund</c:v>
                      </c:pt>
                    </c:strCache>
                  </c:strRef>
                </c:cat>
                <c:val>
                  <c:numRef>
                    <c:extLst>
                      <c:ext uri="{02D57815-91ED-43cb-92C2-25804820EDAC}">
                        <c15:formulaRef>
                          <c15:sqref>'Q2'!$C$147:$C$153</c15:sqref>
                        </c15:formulaRef>
                      </c:ext>
                    </c:extLst>
                    <c:numCache>
                      <c:formatCode>General</c:formatCode>
                      <c:ptCount val="7"/>
                      <c:pt idx="0">
                        <c:v>2</c:v>
                      </c:pt>
                      <c:pt idx="1">
                        <c:v>3</c:v>
                      </c:pt>
                      <c:pt idx="2">
                        <c:v>4</c:v>
                      </c:pt>
                      <c:pt idx="3">
                        <c:v>1</c:v>
                      </c:pt>
                      <c:pt idx="4">
                        <c:v>#N/A</c:v>
                      </c:pt>
                      <c:pt idx="5">
                        <c:v>#N/A</c:v>
                      </c:pt>
                      <c:pt idx="6">
                        <c:v>4</c:v>
                      </c:pt>
                    </c:numCache>
                  </c:numRef>
                </c:val>
                <c:extLst>
                  <c:ext xmlns:c16="http://schemas.microsoft.com/office/drawing/2014/chart" uri="{C3380CC4-5D6E-409C-BE32-E72D297353CC}">
                    <c16:uniqueId val="{00000003-3325-45E6-9D31-CED5FB2DC813}"/>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'Q2'!$B$145:$B$152</c15:sqref>
                        </c15:formulaRef>
                      </c:ext>
                    </c:extLst>
                    <c:strCache>
                      <c:ptCount val="8"/>
                      <c:pt idx="0">
                        <c:v>ČS nemovitostní fond</c:v>
                      </c:pt>
                      <c:pt idx="1">
                        <c:v>CZECH REAL ESTATE INVESTMENT FUND</c:v>
                      </c:pt>
                      <c:pt idx="2">
                        <c:v>Investika Realitní Fond</c:v>
                      </c:pt>
                      <c:pt idx="3">
                        <c:v>Conseq Realitní</c:v>
                      </c:pt>
                      <c:pt idx="4">
                        <c:v>Nemo Fund</c:v>
                      </c:pt>
                      <c:pt idx="5">
                        <c:v>Trigea nemovitostní fond SICAV, a.s.</c:v>
                      </c:pt>
                      <c:pt idx="6">
                        <c:v>ZDR Investments Public SICAV a.s. </c:v>
                      </c:pt>
                      <c:pt idx="7">
                        <c:v>Arcona Property Fund</c:v>
                      </c:pt>
                    </c:strCache>
                  </c:strRef>
                </c:cat>
                <c:val>
                  <c:numRef>
                    <c:extLst xmlns:c15="http://schemas.microsoft.com/office/drawing/2012/chart">
                      <c:ext xmlns:c15="http://schemas.microsoft.com/office/drawing/2012/chart" uri="{02D57815-91ED-43cb-92C2-25804820EDAC}">
                        <c15:formulaRef>
                          <c15:sqref>'Q2'!$D$147:$D$153</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3325-45E6-9D31-CED5FB2DC813}"/>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'Q2'!$B$145:$B$152</c15:sqref>
                        </c15:formulaRef>
                      </c:ext>
                    </c:extLst>
                    <c:strCache>
                      <c:ptCount val="8"/>
                      <c:pt idx="0">
                        <c:v>ČS nemovitostní fond</c:v>
                      </c:pt>
                      <c:pt idx="1">
                        <c:v>CZECH REAL ESTATE INVESTMENT FUND</c:v>
                      </c:pt>
                      <c:pt idx="2">
                        <c:v>Investika Realitní Fond</c:v>
                      </c:pt>
                      <c:pt idx="3">
                        <c:v>Conseq Realitní</c:v>
                      </c:pt>
                      <c:pt idx="4">
                        <c:v>Nemo Fund</c:v>
                      </c:pt>
                      <c:pt idx="5">
                        <c:v>Trigea nemovitostní fond SICAV, a.s.</c:v>
                      </c:pt>
                      <c:pt idx="6">
                        <c:v>ZDR Investments Public SICAV a.s. </c:v>
                      </c:pt>
                      <c:pt idx="7">
                        <c:v>Arcona Property Fund</c:v>
                      </c:pt>
                    </c:strCache>
                  </c:strRef>
                </c:cat>
                <c:val>
                  <c:numRef>
                    <c:extLst xmlns:c15="http://schemas.microsoft.com/office/drawing/2012/chart">
                      <c:ext xmlns:c15="http://schemas.microsoft.com/office/drawing/2012/chart" uri="{02D57815-91ED-43cb-92C2-25804820EDAC}">
                        <c15:formulaRef>
                          <c15:sqref>'Q2'!$E$147:$E$153</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3325-45E6-9D31-CED5FB2DC813}"/>
                  </c:ext>
                </c:extLst>
              </c15:ser>
            </c15:filteredBarSeries>
          </c:ext>
        </c:extLst>
      </c:barChart>
      <c:catAx>
        <c:axId val="59031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33440"/>
        <c:crosses val="autoZero"/>
        <c:auto val="1"/>
        <c:lblAlgn val="ctr"/>
        <c:lblOffset val="100"/>
        <c:noMultiLvlLbl val="0"/>
      </c:catAx>
      <c:valAx>
        <c:axId val="5903344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311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'Q2'!$B$178:$B$184</c:f>
              <c:strCache>
                <c:ptCount val="7"/>
                <c:pt idx="0">
                  <c:v>ZDR Investments Public SICAV a.s. </c:v>
                </c:pt>
                <c:pt idx="1">
                  <c:v>ČS nemovitostní fond</c:v>
                </c:pt>
                <c:pt idx="2">
                  <c:v>Investika Realitní Fond</c:v>
                </c:pt>
                <c:pt idx="3">
                  <c:v>Raiffeisen realitní fond</c:v>
                </c:pt>
                <c:pt idx="4">
                  <c:v>Conseq Realitní</c:v>
                </c:pt>
                <c:pt idx="5">
                  <c:v>Arcona Property Fund</c:v>
                </c:pt>
                <c:pt idx="6">
                  <c:v>Trigea nemovitostní fond SICAV, a.s.</c:v>
                </c:pt>
              </c:strCache>
            </c:strRef>
          </c:cat>
          <c:val>
            <c:numRef>
              <c:f>'Q2'!$F$178:$F$184</c:f>
              <c:numCache>
                <c:formatCode>0</c:formatCode>
                <c:ptCount val="7"/>
                <c:pt idx="0">
                  <c:v>95</c:v>
                </c:pt>
                <c:pt idx="1">
                  <c:v>0</c:v>
                </c:pt>
                <c:pt idx="2" formatCode="General">
                  <c:v>0</c:v>
                </c:pt>
                <c:pt idx="3" formatCode="General">
                  <c:v>0</c:v>
                </c:pt>
                <c:pt idx="4">
                  <c:v>0</c:v>
                </c:pt>
                <c:pt idx="5">
                  <c:v>0</c:v>
                </c:pt>
                <c:pt idx="6">
                  <c:v>0</c:v>
                </c:pt>
              </c:numCache>
            </c:numRef>
          </c:val>
          <c:extLst>
            <c:ext xmlns:c16="http://schemas.microsoft.com/office/drawing/2014/chart" uri="{C3380CC4-5D6E-409C-BE32-E72D297353CC}">
              <c16:uniqueId val="{00000000-637B-4439-9161-1AC73A38883B}"/>
            </c:ext>
          </c:extLst>
        </c:ser>
        <c:dLbls>
          <c:dLblPos val="outEnd"/>
          <c:showLegendKey val="0"/>
          <c:showVal val="1"/>
          <c:showCatName val="0"/>
          <c:showSerName val="0"/>
          <c:showPercent val="0"/>
          <c:showBubbleSize val="0"/>
        </c:dLbls>
        <c:gapWidth val="182"/>
        <c:axId val="46320688"/>
        <c:axId val="4632300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'Q2'!$B$178:$B$184</c15:sqref>
                        </c15:formulaRef>
                      </c:ext>
                    </c:extLst>
                    <c:strCache>
                      <c:ptCount val="7"/>
                      <c:pt idx="0">
                        <c:v>ZDR Investments Public SICAV a.s. </c:v>
                      </c:pt>
                      <c:pt idx="1">
                        <c:v>ČS nemovitostní fond</c:v>
                      </c:pt>
                      <c:pt idx="2">
                        <c:v>Investika Realitní Fond</c:v>
                      </c:pt>
                      <c:pt idx="3">
                        <c:v>Raiffeisen realitní fond</c:v>
                      </c:pt>
                      <c:pt idx="4">
                        <c:v>Conseq Realitní</c:v>
                      </c:pt>
                      <c:pt idx="5">
                        <c:v>Arcona Property Fund</c:v>
                      </c:pt>
                      <c:pt idx="6">
                        <c:v>Trigea nemovitostní fond SICAV, a.s.</c:v>
                      </c:pt>
                    </c:strCache>
                  </c:strRef>
                </c:cat>
                <c:val>
                  <c:numRef>
                    <c:extLst>
                      <c:ext uri="{02D57815-91ED-43cb-92C2-25804820EDAC}">
                        <c15:formulaRef>
                          <c15:sqref>'Q2'!$C$178:$C$182</c15:sqref>
                        </c15:formulaRef>
                      </c:ext>
                    </c:extLst>
                    <c:numCache>
                      <c:formatCode>General</c:formatCode>
                      <c:ptCount val="5"/>
                      <c:pt idx="0">
                        <c:v>#N/A</c:v>
                      </c:pt>
                      <c:pt idx="1">
                        <c:v>#N/A</c:v>
                      </c:pt>
                      <c:pt idx="2">
                        <c:v>2</c:v>
                      </c:pt>
                      <c:pt idx="3">
                        <c:v>6</c:v>
                      </c:pt>
                      <c:pt idx="4">
                        <c:v>3</c:v>
                      </c:pt>
                    </c:numCache>
                  </c:numRef>
                </c:val>
                <c:extLst>
                  <c:ext xmlns:c16="http://schemas.microsoft.com/office/drawing/2014/chart" uri="{C3380CC4-5D6E-409C-BE32-E72D297353CC}">
                    <c16:uniqueId val="{00000001-637B-4439-9161-1AC73A38883B}"/>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'Q2'!$B$178:$B$184</c15:sqref>
                        </c15:formulaRef>
                      </c:ext>
                    </c:extLst>
                    <c:strCache>
                      <c:ptCount val="7"/>
                      <c:pt idx="0">
                        <c:v>ZDR Investments Public SICAV a.s. </c:v>
                      </c:pt>
                      <c:pt idx="1">
                        <c:v>ČS nemovitostní fond</c:v>
                      </c:pt>
                      <c:pt idx="2">
                        <c:v>Investika Realitní Fond</c:v>
                      </c:pt>
                      <c:pt idx="3">
                        <c:v>Raiffeisen realitní fond</c:v>
                      </c:pt>
                      <c:pt idx="4">
                        <c:v>Conseq Realitní</c:v>
                      </c:pt>
                      <c:pt idx="5">
                        <c:v>Arcona Property Fund</c:v>
                      </c:pt>
                      <c:pt idx="6">
                        <c:v>Trigea nemovitostní fond SICAV, a.s.</c:v>
                      </c:pt>
                    </c:strCache>
                  </c:strRef>
                </c:cat>
                <c:val>
                  <c:numRef>
                    <c:extLst xmlns:c15="http://schemas.microsoft.com/office/drawing/2012/chart">
                      <c:ext xmlns:c15="http://schemas.microsoft.com/office/drawing/2012/chart" uri="{02D57815-91ED-43cb-92C2-25804820EDAC}">
                        <c15:formulaRef>
                          <c15:sqref>'Q2'!$D$178:$D$182</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2-637B-4439-9161-1AC73A38883B}"/>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'Q2'!$B$178:$B$184</c15:sqref>
                        </c15:formulaRef>
                      </c:ext>
                    </c:extLst>
                    <c:strCache>
                      <c:ptCount val="7"/>
                      <c:pt idx="0">
                        <c:v>ZDR Investments Public SICAV a.s. </c:v>
                      </c:pt>
                      <c:pt idx="1">
                        <c:v>ČS nemovitostní fond</c:v>
                      </c:pt>
                      <c:pt idx="2">
                        <c:v>Investika Realitní Fond</c:v>
                      </c:pt>
                      <c:pt idx="3">
                        <c:v>Raiffeisen realitní fond</c:v>
                      </c:pt>
                      <c:pt idx="4">
                        <c:v>Conseq Realitní</c:v>
                      </c:pt>
                      <c:pt idx="5">
                        <c:v>Arcona Property Fund</c:v>
                      </c:pt>
                      <c:pt idx="6">
                        <c:v>Trigea nemovitostní fond SICAV, a.s.</c:v>
                      </c:pt>
                    </c:strCache>
                  </c:strRef>
                </c:cat>
                <c:val>
                  <c:numRef>
                    <c:extLst xmlns:c15="http://schemas.microsoft.com/office/drawing/2012/chart">
                      <c:ext xmlns:c15="http://schemas.microsoft.com/office/drawing/2012/chart" uri="{02D57815-91ED-43cb-92C2-25804820EDAC}">
                        <c15:formulaRef>
                          <c15:sqref>'Q2'!$E$178:$E$182</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3-637B-4439-9161-1AC73A38883B}"/>
                  </c:ext>
                </c:extLst>
              </c15:ser>
            </c15:filteredBarSeries>
          </c:ext>
        </c:extLst>
      </c:barChart>
      <c:catAx>
        <c:axId val="46320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323008"/>
        <c:crosses val="autoZero"/>
        <c:auto val="1"/>
        <c:lblAlgn val="ctr"/>
        <c:lblOffset val="100"/>
        <c:noMultiLvlLbl val="0"/>
      </c:catAx>
      <c:valAx>
        <c:axId val="4632300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32068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'Q2'!$B$211:$B$215</c:f>
              <c:strCache>
                <c:ptCount val="5"/>
                <c:pt idx="0">
                  <c:v>ČS nemovitostní fond</c:v>
                </c:pt>
                <c:pt idx="1">
                  <c:v>Investika Realitní Fond</c:v>
                </c:pt>
                <c:pt idx="2">
                  <c:v>Conseq Realitní</c:v>
                </c:pt>
                <c:pt idx="3">
                  <c:v>Trigea nemovitostní fond SICAV, a.s.</c:v>
                </c:pt>
                <c:pt idx="4">
                  <c:v>ZDR Investments Public SICAV a.s. </c:v>
                </c:pt>
              </c:strCache>
            </c:strRef>
          </c:cat>
          <c:val>
            <c:numRef>
              <c:f>'Q2'!$F$211:$F$215</c:f>
              <c:numCache>
                <c:formatCode>0</c:formatCode>
                <c:ptCount val="5"/>
                <c:pt idx="0">
                  <c:v>21144.680730093602</c:v>
                </c:pt>
                <c:pt idx="1">
                  <c:v>3673.55</c:v>
                </c:pt>
                <c:pt idx="2">
                  <c:v>2808.5042255224362</c:v>
                </c:pt>
                <c:pt idx="3" formatCode="General">
                  <c:v>1300</c:v>
                </c:pt>
                <c:pt idx="4">
                  <c:v>442</c:v>
                </c:pt>
              </c:numCache>
            </c:numRef>
          </c:val>
          <c:extLst>
            <c:ext xmlns:c16="http://schemas.microsoft.com/office/drawing/2014/chart" uri="{C3380CC4-5D6E-409C-BE32-E72D297353CC}">
              <c16:uniqueId val="{00000000-4E4D-4B24-9B07-0ADF2DCBE19D}"/>
            </c:ext>
          </c:extLst>
        </c:ser>
        <c:dLbls>
          <c:dLblPos val="outEnd"/>
          <c:showLegendKey val="0"/>
          <c:showVal val="1"/>
          <c:showCatName val="0"/>
          <c:showSerName val="0"/>
          <c:showPercent val="0"/>
          <c:showBubbleSize val="0"/>
        </c:dLbls>
        <c:gapWidth val="182"/>
        <c:axId val="-32451328"/>
        <c:axId val="-32449008"/>
        <c:extLst>
          <c:ext xmlns:c15="http://schemas.microsoft.com/office/drawing/2012/chart" uri="{02D57815-91ED-43cb-92C2-25804820EDAC}">
            <c15:filteredBarSeries>
              <c15:ser>
                <c:idx val="0"/>
                <c:order val="0"/>
                <c:spPr>
                  <a:solidFill>
                    <a:schemeClr val="accent1"/>
                  </a:solidFill>
                  <a:ln>
                    <a:noFill/>
                  </a:ln>
                  <a:effectLst/>
                </c:spPr>
                <c:invertIfNegative val="0"/>
                <c:dLbls>
                  <c:delete val="1"/>
                </c:dLbls>
                <c:cat>
                  <c:strRef>
                    <c:extLst>
                      <c:ext uri="{02D57815-91ED-43cb-92C2-25804820EDAC}">
                        <c15:formulaRef>
                          <c15:sqref>'Q2'!$B$211:$B$215</c15:sqref>
                        </c15:formulaRef>
                      </c:ext>
                    </c:extLst>
                    <c:strCache>
                      <c:ptCount val="5"/>
                      <c:pt idx="0">
                        <c:v>ČS nemovitostní fond</c:v>
                      </c:pt>
                      <c:pt idx="1">
                        <c:v>Investika Realitní Fond</c:v>
                      </c:pt>
                      <c:pt idx="2">
                        <c:v>Conseq Realitní</c:v>
                      </c:pt>
                      <c:pt idx="3">
                        <c:v>Trigea nemovitostní fond SICAV, a.s.</c:v>
                      </c:pt>
                      <c:pt idx="4">
                        <c:v>ZDR Investments Public SICAV a.s. </c:v>
                      </c:pt>
                    </c:strCache>
                  </c:strRef>
                </c:cat>
                <c:val>
                  <c:numRef>
                    <c:extLst>
                      <c:ext uri="{02D57815-91ED-43cb-92C2-25804820EDAC}">
                        <c15:formulaRef>
                          <c15:sqref>'Q2'!$C$211:$C$215</c15:sqref>
                        </c15:formulaRef>
                      </c:ext>
                    </c:extLst>
                    <c:numCache>
                      <c:formatCode>General</c:formatCode>
                      <c:ptCount val="5"/>
                      <c:pt idx="0">
                        <c:v>#N/A</c:v>
                      </c:pt>
                      <c:pt idx="1">
                        <c:v>2</c:v>
                      </c:pt>
                      <c:pt idx="2">
                        <c:v>3</c:v>
                      </c:pt>
                      <c:pt idx="3">
                        <c:v>1</c:v>
                      </c:pt>
                      <c:pt idx="4">
                        <c:v>#N/A</c:v>
                      </c:pt>
                    </c:numCache>
                  </c:numRef>
                </c:val>
                <c:extLst>
                  <c:ext xmlns:c16="http://schemas.microsoft.com/office/drawing/2014/chart" uri="{C3380CC4-5D6E-409C-BE32-E72D297353CC}">
                    <c16:uniqueId val="{00000001-4E4D-4B24-9B07-0ADF2DCBE19D}"/>
                  </c:ext>
                </c:extLst>
              </c15:ser>
            </c15:filteredBarSeries>
            <c15:filteredBarSeries>
              <c15:ser>
                <c:idx val="1"/>
                <c:order val="1"/>
                <c:spPr>
                  <a:solidFill>
                    <a:schemeClr val="accent2"/>
                  </a:solidFill>
                  <a:ln>
                    <a:noFill/>
                  </a:ln>
                  <a:effectLst/>
                </c:spPr>
                <c:invertIfNegative val="0"/>
                <c:dLbls>
                  <c:delete val="1"/>
                </c:dLbls>
                <c:cat>
                  <c:strRef>
                    <c:extLst xmlns:c15="http://schemas.microsoft.com/office/drawing/2012/chart">
                      <c:ext xmlns:c15="http://schemas.microsoft.com/office/drawing/2012/chart" uri="{02D57815-91ED-43cb-92C2-25804820EDAC}">
                        <c15:formulaRef>
                          <c15:sqref>'Q2'!$B$211:$B$215</c15:sqref>
                        </c15:formulaRef>
                      </c:ext>
                    </c:extLst>
                    <c:strCache>
                      <c:ptCount val="5"/>
                      <c:pt idx="0">
                        <c:v>ČS nemovitostní fond</c:v>
                      </c:pt>
                      <c:pt idx="1">
                        <c:v>Investika Realitní Fond</c:v>
                      </c:pt>
                      <c:pt idx="2">
                        <c:v>Conseq Realitní</c:v>
                      </c:pt>
                      <c:pt idx="3">
                        <c:v>Trigea nemovitostní fond SICAV, a.s.</c:v>
                      </c:pt>
                      <c:pt idx="4">
                        <c:v>ZDR Investments Public SICAV a.s. </c:v>
                      </c:pt>
                    </c:strCache>
                  </c:strRef>
                </c:cat>
                <c:val>
                  <c:numRef>
                    <c:extLst xmlns:c15="http://schemas.microsoft.com/office/drawing/2012/chart">
                      <c:ext xmlns:c15="http://schemas.microsoft.com/office/drawing/2012/chart" uri="{02D57815-91ED-43cb-92C2-25804820EDAC}">
                        <c15:formulaRef>
                          <c15:sqref>'Q2'!$D$211:$D$215</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2-4E4D-4B24-9B07-0ADF2DCBE19D}"/>
                  </c:ext>
                </c:extLst>
              </c15:ser>
            </c15:filteredBarSeries>
            <c15:filteredBarSeries>
              <c15:ser>
                <c:idx val="2"/>
                <c:order val="2"/>
                <c:spPr>
                  <a:solidFill>
                    <a:schemeClr val="accent3"/>
                  </a:solidFill>
                  <a:ln>
                    <a:noFill/>
                  </a:ln>
                  <a:effectLst/>
                </c:spPr>
                <c:invertIfNegative val="0"/>
                <c:dLbls>
                  <c:delete val="1"/>
                </c:dLbls>
                <c:cat>
                  <c:strRef>
                    <c:extLst xmlns:c15="http://schemas.microsoft.com/office/drawing/2012/chart">
                      <c:ext xmlns:c15="http://schemas.microsoft.com/office/drawing/2012/chart" uri="{02D57815-91ED-43cb-92C2-25804820EDAC}">
                        <c15:formulaRef>
                          <c15:sqref>'Q2'!$B$211:$B$215</c15:sqref>
                        </c15:formulaRef>
                      </c:ext>
                    </c:extLst>
                    <c:strCache>
                      <c:ptCount val="5"/>
                      <c:pt idx="0">
                        <c:v>ČS nemovitostní fond</c:v>
                      </c:pt>
                      <c:pt idx="1">
                        <c:v>Investika Realitní Fond</c:v>
                      </c:pt>
                      <c:pt idx="2">
                        <c:v>Conseq Realitní</c:v>
                      </c:pt>
                      <c:pt idx="3">
                        <c:v>Trigea nemovitostní fond SICAV, a.s.</c:v>
                      </c:pt>
                      <c:pt idx="4">
                        <c:v>ZDR Investments Public SICAV a.s. </c:v>
                      </c:pt>
                    </c:strCache>
                  </c:strRef>
                </c:cat>
                <c:val>
                  <c:numRef>
                    <c:extLst xmlns:c15="http://schemas.microsoft.com/office/drawing/2012/chart">
                      <c:ext xmlns:c15="http://schemas.microsoft.com/office/drawing/2012/chart" uri="{02D57815-91ED-43cb-92C2-25804820EDAC}">
                        <c15:formulaRef>
                          <c15:sqref>'Q2'!$E$211:$E$215</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3-4E4D-4B24-9B07-0ADF2DCBE19D}"/>
                  </c:ext>
                </c:extLst>
              </c15:ser>
            </c15:filteredBarSeries>
          </c:ext>
        </c:extLst>
      </c:barChart>
      <c:catAx>
        <c:axId val="-32451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2449008"/>
        <c:crosses val="autoZero"/>
        <c:auto val="1"/>
        <c:lblAlgn val="ctr"/>
        <c:lblOffset val="100"/>
        <c:noMultiLvlLbl val="0"/>
      </c:catAx>
      <c:valAx>
        <c:axId val="-3244900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24513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448A-481E-887B-5D1CE2788FE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'Q2'!$B$243:$B$251</c:f>
              <c:strCache>
                <c:ptCount val="9"/>
                <c:pt idx="0">
                  <c:v>ČS nemovitostní fond</c:v>
                </c:pt>
                <c:pt idx="1">
                  <c:v>CZECH REAL ESTATE INVESTMENT FUND</c:v>
                </c:pt>
                <c:pt idx="2">
                  <c:v>ZFP realitní fond</c:v>
                </c:pt>
                <c:pt idx="3">
                  <c:v>Investika Realitní Fond</c:v>
                </c:pt>
                <c:pt idx="4">
                  <c:v>Arcona Property Fund</c:v>
                </c:pt>
                <c:pt idx="5">
                  <c:v>Conseq Realitní</c:v>
                </c:pt>
                <c:pt idx="6">
                  <c:v>Raiffeisen realitní fond</c:v>
                </c:pt>
                <c:pt idx="7">
                  <c:v>Trigea nemovitostní fond SICAV, a.s.</c:v>
                </c:pt>
                <c:pt idx="8">
                  <c:v>ZDR Investments Public SICAV a.s. </c:v>
                </c:pt>
              </c:strCache>
            </c:strRef>
          </c:cat>
          <c:val>
            <c:numRef>
              <c:f>'Q2'!$G$243:$G$251</c:f>
              <c:numCache>
                <c:formatCode>0</c:formatCode>
                <c:ptCount val="9"/>
                <c:pt idx="0" formatCode="General">
                  <c:v>494172</c:v>
                </c:pt>
                <c:pt idx="1">
                  <c:v>187413</c:v>
                </c:pt>
                <c:pt idx="2" formatCode="General">
                  <c:v>128500</c:v>
                </c:pt>
                <c:pt idx="3">
                  <c:v>118000</c:v>
                </c:pt>
                <c:pt idx="4" formatCode="General">
                  <c:v>100966</c:v>
                </c:pt>
                <c:pt idx="5" formatCode="General">
                  <c:v>89660</c:v>
                </c:pt>
                <c:pt idx="6" formatCode="General">
                  <c:v>44348</c:v>
                </c:pt>
                <c:pt idx="7" formatCode="General">
                  <c:v>32000</c:v>
                </c:pt>
                <c:pt idx="8" formatCode="General">
                  <c:v>4264</c:v>
                </c:pt>
              </c:numCache>
            </c:numRef>
          </c:val>
          <c:extLst>
            <c:ext xmlns:c16="http://schemas.microsoft.com/office/drawing/2014/chart" uri="{C3380CC4-5D6E-409C-BE32-E72D297353CC}">
              <c16:uniqueId val="{00000002-448A-481E-887B-5D1CE2788FE8}"/>
            </c:ext>
          </c:extLst>
        </c:ser>
        <c:dLbls>
          <c:dLblPos val="outEnd"/>
          <c:showLegendKey val="0"/>
          <c:showVal val="1"/>
          <c:showCatName val="0"/>
          <c:showSerName val="0"/>
          <c:showPercent val="0"/>
          <c:showBubbleSize val="0"/>
        </c:dLbls>
        <c:gapWidth val="182"/>
        <c:axId val="-30482272"/>
        <c:axId val="-6783172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'Q2'!$B$243:$B$251</c15:sqref>
                        </c15:formulaRef>
                      </c:ext>
                    </c:extLst>
                    <c:strCache>
                      <c:ptCount val="9"/>
                      <c:pt idx="0">
                        <c:v>ČS nemovitostní fond</c:v>
                      </c:pt>
                      <c:pt idx="1">
                        <c:v>CZECH REAL ESTATE INVESTMENT FUND</c:v>
                      </c:pt>
                      <c:pt idx="2">
                        <c:v>ZFP realitní fond</c:v>
                      </c:pt>
                      <c:pt idx="3">
                        <c:v>Investika Realitní Fond</c:v>
                      </c:pt>
                      <c:pt idx="4">
                        <c:v>Arcona Property Fund</c:v>
                      </c:pt>
                      <c:pt idx="5">
                        <c:v>Conseq Realitní</c:v>
                      </c:pt>
                      <c:pt idx="6">
                        <c:v>Raiffeisen realitní fond</c:v>
                      </c:pt>
                      <c:pt idx="7">
                        <c:v>Trigea nemovitostní fond SICAV, a.s.</c:v>
                      </c:pt>
                      <c:pt idx="8">
                        <c:v>ZDR Investments Public SICAV a.s. </c:v>
                      </c:pt>
                    </c:strCache>
                  </c:strRef>
                </c:cat>
                <c:val>
                  <c:numRef>
                    <c:extLst>
                      <c:ext uri="{02D57815-91ED-43cb-92C2-25804820EDAC}">
                        <c15:formulaRef>
                          <c15:sqref>'Q2'!$C$243:$C$250</c15:sqref>
                        </c15:formulaRef>
                      </c:ext>
                    </c:extLst>
                    <c:numCache>
                      <c:formatCode>General</c:formatCode>
                      <c:ptCount val="8"/>
                      <c:pt idx="0">
                        <c:v>#N/A</c:v>
                      </c:pt>
                      <c:pt idx="1">
                        <c:v>7</c:v>
                      </c:pt>
                      <c:pt idx="2">
                        <c:v>5</c:v>
                      </c:pt>
                      <c:pt idx="3">
                        <c:v>2</c:v>
                      </c:pt>
                      <c:pt idx="4">
                        <c:v>#N/A</c:v>
                      </c:pt>
                      <c:pt idx="5">
                        <c:v>3</c:v>
                      </c:pt>
                      <c:pt idx="6">
                        <c:v>6</c:v>
                      </c:pt>
                      <c:pt idx="7">
                        <c:v>1</c:v>
                      </c:pt>
                    </c:numCache>
                  </c:numRef>
                </c:val>
                <c:extLst>
                  <c:ext xmlns:c16="http://schemas.microsoft.com/office/drawing/2014/chart" uri="{C3380CC4-5D6E-409C-BE32-E72D297353CC}">
                    <c16:uniqueId val="{00000003-448A-481E-887B-5D1CE2788FE8}"/>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'Q2'!$B$243:$B$251</c15:sqref>
                        </c15:formulaRef>
                      </c:ext>
                    </c:extLst>
                    <c:strCache>
                      <c:ptCount val="9"/>
                      <c:pt idx="0">
                        <c:v>ČS nemovitostní fond</c:v>
                      </c:pt>
                      <c:pt idx="1">
                        <c:v>CZECH REAL ESTATE INVESTMENT FUND</c:v>
                      </c:pt>
                      <c:pt idx="2">
                        <c:v>ZFP realitní fond</c:v>
                      </c:pt>
                      <c:pt idx="3">
                        <c:v>Investika Realitní Fond</c:v>
                      </c:pt>
                      <c:pt idx="4">
                        <c:v>Arcona Property Fund</c:v>
                      </c:pt>
                      <c:pt idx="5">
                        <c:v>Conseq Realitní</c:v>
                      </c:pt>
                      <c:pt idx="6">
                        <c:v>Raiffeisen realitní fond</c:v>
                      </c:pt>
                      <c:pt idx="7">
                        <c:v>Trigea nemovitostní fond SICAV, a.s.</c:v>
                      </c:pt>
                      <c:pt idx="8">
                        <c:v>ZDR Investments Public SICAV a.s. </c:v>
                      </c:pt>
                    </c:strCache>
                  </c:strRef>
                </c:cat>
                <c:val>
                  <c:numRef>
                    <c:extLst xmlns:c15="http://schemas.microsoft.com/office/drawing/2012/chart">
                      <c:ext xmlns:c15="http://schemas.microsoft.com/office/drawing/2012/chart" uri="{02D57815-91ED-43cb-92C2-25804820EDAC}">
                        <c15:formulaRef>
                          <c15:sqref>'Q2'!$D$243:$D$250</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4-448A-481E-887B-5D1CE2788FE8}"/>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'Q2'!$B$243:$B$251</c15:sqref>
                        </c15:formulaRef>
                      </c:ext>
                    </c:extLst>
                    <c:strCache>
                      <c:ptCount val="9"/>
                      <c:pt idx="0">
                        <c:v>ČS nemovitostní fond</c:v>
                      </c:pt>
                      <c:pt idx="1">
                        <c:v>CZECH REAL ESTATE INVESTMENT FUND</c:v>
                      </c:pt>
                      <c:pt idx="2">
                        <c:v>ZFP realitní fond</c:v>
                      </c:pt>
                      <c:pt idx="3">
                        <c:v>Investika Realitní Fond</c:v>
                      </c:pt>
                      <c:pt idx="4">
                        <c:v>Arcona Property Fund</c:v>
                      </c:pt>
                      <c:pt idx="5">
                        <c:v>Conseq Realitní</c:v>
                      </c:pt>
                      <c:pt idx="6">
                        <c:v>Raiffeisen realitní fond</c:v>
                      </c:pt>
                      <c:pt idx="7">
                        <c:v>Trigea nemovitostní fond SICAV, a.s.</c:v>
                      </c:pt>
                      <c:pt idx="8">
                        <c:v>ZDR Investments Public SICAV a.s. </c:v>
                      </c:pt>
                    </c:strCache>
                  </c:strRef>
                </c:cat>
                <c:val>
                  <c:numRef>
                    <c:extLst xmlns:c15="http://schemas.microsoft.com/office/drawing/2012/chart">
                      <c:ext xmlns:c15="http://schemas.microsoft.com/office/drawing/2012/chart" uri="{02D57815-91ED-43cb-92C2-25804820EDAC}">
                        <c15:formulaRef>
                          <c15:sqref>'Q2'!$E$243:$E$250</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5-448A-481E-887B-5D1CE2788FE8}"/>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'Q2'!$B$243:$B$251</c15:sqref>
                        </c15:formulaRef>
                      </c:ext>
                    </c:extLst>
                    <c:strCache>
                      <c:ptCount val="9"/>
                      <c:pt idx="0">
                        <c:v>ČS nemovitostní fond</c:v>
                      </c:pt>
                      <c:pt idx="1">
                        <c:v>CZECH REAL ESTATE INVESTMENT FUND</c:v>
                      </c:pt>
                      <c:pt idx="2">
                        <c:v>ZFP realitní fond</c:v>
                      </c:pt>
                      <c:pt idx="3">
                        <c:v>Investika Realitní Fond</c:v>
                      </c:pt>
                      <c:pt idx="4">
                        <c:v>Arcona Property Fund</c:v>
                      </c:pt>
                      <c:pt idx="5">
                        <c:v>Conseq Realitní</c:v>
                      </c:pt>
                      <c:pt idx="6">
                        <c:v>Raiffeisen realitní fond</c:v>
                      </c:pt>
                      <c:pt idx="7">
                        <c:v>Trigea nemovitostní fond SICAV, a.s.</c:v>
                      </c:pt>
                      <c:pt idx="8">
                        <c:v>ZDR Investments Public SICAV a.s. </c:v>
                      </c:pt>
                    </c:strCache>
                  </c:strRef>
                </c:cat>
                <c:val>
                  <c:numRef>
                    <c:extLst xmlns:c15="http://schemas.microsoft.com/office/drawing/2012/chart">
                      <c:ext xmlns:c15="http://schemas.microsoft.com/office/drawing/2012/chart" uri="{02D57815-91ED-43cb-92C2-25804820EDAC}">
                        <c15:formulaRef>
                          <c15:sqref>'Q2'!$F$243:$F$250</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6-448A-481E-887B-5D1CE2788FE8}"/>
                  </c:ext>
                </c:extLst>
              </c15:ser>
            </c15:filteredBarSeries>
          </c:ext>
        </c:extLst>
      </c:barChart>
      <c:catAx>
        <c:axId val="-30482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67831728"/>
        <c:crosses val="autoZero"/>
        <c:auto val="1"/>
        <c:lblAlgn val="ctr"/>
        <c:lblOffset val="100"/>
        <c:noMultiLvlLbl val="0"/>
      </c:catAx>
      <c:valAx>
        <c:axId val="-6783172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04822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E707-439E-908A-3466AAD8849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'Q2'!$B$276:$B$284</c:f>
              <c:strCache>
                <c:ptCount val="9"/>
                <c:pt idx="0">
                  <c:v>ČS nemovitostní fond</c:v>
                </c:pt>
                <c:pt idx="1">
                  <c:v>Investika Realitní Fond</c:v>
                </c:pt>
                <c:pt idx="2">
                  <c:v>ZFP realitní fond</c:v>
                </c:pt>
                <c:pt idx="3">
                  <c:v>Trigea nemovitostní fond SICAV, a.s.</c:v>
                </c:pt>
                <c:pt idx="4">
                  <c:v>CZECH REAL ESTATE INVESTMENT FUND</c:v>
                </c:pt>
                <c:pt idx="5">
                  <c:v>Conseq Realitní</c:v>
                </c:pt>
                <c:pt idx="6">
                  <c:v>Raiffeisen realitní fond</c:v>
                </c:pt>
                <c:pt idx="7">
                  <c:v>Arcona Property Fund</c:v>
                </c:pt>
                <c:pt idx="8">
                  <c:v>ZDR Investments Public SICAV a.s. </c:v>
                </c:pt>
              </c:strCache>
            </c:strRef>
          </c:cat>
          <c:val>
            <c:numRef>
              <c:f>'Q2'!$G$276:$G$284</c:f>
              <c:numCache>
                <c:formatCode>0</c:formatCode>
                <c:ptCount val="9"/>
                <c:pt idx="0" formatCode="General">
                  <c:v>89384</c:v>
                </c:pt>
                <c:pt idx="1">
                  <c:v>50000</c:v>
                </c:pt>
                <c:pt idx="2" formatCode="General">
                  <c:v>40000</c:v>
                </c:pt>
                <c:pt idx="3" formatCode="General">
                  <c:v>27000</c:v>
                </c:pt>
                <c:pt idx="4" formatCode="General">
                  <c:v>22329</c:v>
                </c:pt>
                <c:pt idx="5" formatCode="General">
                  <c:v>21060</c:v>
                </c:pt>
                <c:pt idx="6" formatCode="General">
                  <c:v>16393</c:v>
                </c:pt>
                <c:pt idx="7" formatCode="General">
                  <c:v>11203</c:v>
                </c:pt>
                <c:pt idx="8" formatCode="General">
                  <c:v>1858</c:v>
                </c:pt>
              </c:numCache>
            </c:numRef>
          </c:val>
          <c:extLst>
            <c:ext xmlns:c16="http://schemas.microsoft.com/office/drawing/2014/chart" uri="{C3380CC4-5D6E-409C-BE32-E72D297353CC}">
              <c16:uniqueId val="{00000002-E707-439E-908A-3466AAD88493}"/>
            </c:ext>
          </c:extLst>
        </c:ser>
        <c:dLbls>
          <c:dLblPos val="outEnd"/>
          <c:showLegendKey val="0"/>
          <c:showVal val="1"/>
          <c:showCatName val="0"/>
          <c:showSerName val="0"/>
          <c:showPercent val="0"/>
          <c:showBubbleSize val="0"/>
        </c:dLbls>
        <c:gapWidth val="182"/>
        <c:axId val="-32072080"/>
        <c:axId val="-3227496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'Q2'!$B$276:$B$284</c15:sqref>
                        </c15:formulaRef>
                      </c:ext>
                    </c:extLst>
                    <c:strCache>
                      <c:ptCount val="9"/>
                      <c:pt idx="0">
                        <c:v>ČS nemovitostní fond</c:v>
                      </c:pt>
                      <c:pt idx="1">
                        <c:v>Investika Realitní Fond</c:v>
                      </c:pt>
                      <c:pt idx="2">
                        <c:v>ZFP realitní fond</c:v>
                      </c:pt>
                      <c:pt idx="3">
                        <c:v>Trigea nemovitostní fond SICAV, a.s.</c:v>
                      </c:pt>
                      <c:pt idx="4">
                        <c:v>CZECH REAL ESTATE INVESTMENT FUND</c:v>
                      </c:pt>
                      <c:pt idx="5">
                        <c:v>Conseq Realitní</c:v>
                      </c:pt>
                      <c:pt idx="6">
                        <c:v>Raiffeisen realitní fond</c:v>
                      </c:pt>
                      <c:pt idx="7">
                        <c:v>Arcona Property Fund</c:v>
                      </c:pt>
                      <c:pt idx="8">
                        <c:v>ZDR Investments Public SICAV a.s. </c:v>
                      </c:pt>
                    </c:strCache>
                  </c:strRef>
                </c:cat>
                <c:val>
                  <c:numRef>
                    <c:extLst>
                      <c:ext uri="{02D57815-91ED-43cb-92C2-25804820EDAC}">
                        <c15:formulaRef>
                          <c15:sqref>'Q2'!$C$276:$C$283</c15:sqref>
                        </c15:formulaRef>
                      </c:ext>
                    </c:extLst>
                    <c:numCache>
                      <c:formatCode>General</c:formatCode>
                      <c:ptCount val="8"/>
                      <c:pt idx="0">
                        <c:v>#N/A</c:v>
                      </c:pt>
                      <c:pt idx="1">
                        <c:v>2</c:v>
                      </c:pt>
                      <c:pt idx="2">
                        <c:v>5</c:v>
                      </c:pt>
                      <c:pt idx="3">
                        <c:v>1</c:v>
                      </c:pt>
                      <c:pt idx="4">
                        <c:v>7</c:v>
                      </c:pt>
                      <c:pt idx="5">
                        <c:v>3</c:v>
                      </c:pt>
                      <c:pt idx="6">
                        <c:v>6</c:v>
                      </c:pt>
                      <c:pt idx="7">
                        <c:v>#N/A</c:v>
                      </c:pt>
                    </c:numCache>
                  </c:numRef>
                </c:val>
                <c:extLst>
                  <c:ext xmlns:c16="http://schemas.microsoft.com/office/drawing/2014/chart" uri="{C3380CC4-5D6E-409C-BE32-E72D297353CC}">
                    <c16:uniqueId val="{00000003-E707-439E-908A-3466AAD88493}"/>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'Q2'!$B$276:$B$284</c15:sqref>
                        </c15:formulaRef>
                      </c:ext>
                    </c:extLst>
                    <c:strCache>
                      <c:ptCount val="9"/>
                      <c:pt idx="0">
                        <c:v>ČS nemovitostní fond</c:v>
                      </c:pt>
                      <c:pt idx="1">
                        <c:v>Investika Realitní Fond</c:v>
                      </c:pt>
                      <c:pt idx="2">
                        <c:v>ZFP realitní fond</c:v>
                      </c:pt>
                      <c:pt idx="3">
                        <c:v>Trigea nemovitostní fond SICAV, a.s.</c:v>
                      </c:pt>
                      <c:pt idx="4">
                        <c:v>CZECH REAL ESTATE INVESTMENT FUND</c:v>
                      </c:pt>
                      <c:pt idx="5">
                        <c:v>Conseq Realitní</c:v>
                      </c:pt>
                      <c:pt idx="6">
                        <c:v>Raiffeisen realitní fond</c:v>
                      </c:pt>
                      <c:pt idx="7">
                        <c:v>Arcona Property Fund</c:v>
                      </c:pt>
                      <c:pt idx="8">
                        <c:v>ZDR Investments Public SICAV a.s. </c:v>
                      </c:pt>
                    </c:strCache>
                  </c:strRef>
                </c:cat>
                <c:val>
                  <c:numRef>
                    <c:extLst xmlns:c15="http://schemas.microsoft.com/office/drawing/2012/chart">
                      <c:ext xmlns:c15="http://schemas.microsoft.com/office/drawing/2012/chart" uri="{02D57815-91ED-43cb-92C2-25804820EDAC}">
                        <c15:formulaRef>
                          <c15:sqref>'Q2'!$D$276:$D$283</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4-E707-439E-908A-3466AAD88493}"/>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'Q2'!$B$276:$B$284</c15:sqref>
                        </c15:formulaRef>
                      </c:ext>
                    </c:extLst>
                    <c:strCache>
                      <c:ptCount val="9"/>
                      <c:pt idx="0">
                        <c:v>ČS nemovitostní fond</c:v>
                      </c:pt>
                      <c:pt idx="1">
                        <c:v>Investika Realitní Fond</c:v>
                      </c:pt>
                      <c:pt idx="2">
                        <c:v>ZFP realitní fond</c:v>
                      </c:pt>
                      <c:pt idx="3">
                        <c:v>Trigea nemovitostní fond SICAV, a.s.</c:v>
                      </c:pt>
                      <c:pt idx="4">
                        <c:v>CZECH REAL ESTATE INVESTMENT FUND</c:v>
                      </c:pt>
                      <c:pt idx="5">
                        <c:v>Conseq Realitní</c:v>
                      </c:pt>
                      <c:pt idx="6">
                        <c:v>Raiffeisen realitní fond</c:v>
                      </c:pt>
                      <c:pt idx="7">
                        <c:v>Arcona Property Fund</c:v>
                      </c:pt>
                      <c:pt idx="8">
                        <c:v>ZDR Investments Public SICAV a.s. </c:v>
                      </c:pt>
                    </c:strCache>
                  </c:strRef>
                </c:cat>
                <c:val>
                  <c:numRef>
                    <c:extLst xmlns:c15="http://schemas.microsoft.com/office/drawing/2012/chart">
                      <c:ext xmlns:c15="http://schemas.microsoft.com/office/drawing/2012/chart" uri="{02D57815-91ED-43cb-92C2-25804820EDAC}">
                        <c15:formulaRef>
                          <c15:sqref>'Q2'!$E$276:$E$283</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5-E707-439E-908A-3466AAD88493}"/>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'Q2'!$B$276:$B$284</c15:sqref>
                        </c15:formulaRef>
                      </c:ext>
                    </c:extLst>
                    <c:strCache>
                      <c:ptCount val="9"/>
                      <c:pt idx="0">
                        <c:v>ČS nemovitostní fond</c:v>
                      </c:pt>
                      <c:pt idx="1">
                        <c:v>Investika Realitní Fond</c:v>
                      </c:pt>
                      <c:pt idx="2">
                        <c:v>ZFP realitní fond</c:v>
                      </c:pt>
                      <c:pt idx="3">
                        <c:v>Trigea nemovitostní fond SICAV, a.s.</c:v>
                      </c:pt>
                      <c:pt idx="4">
                        <c:v>CZECH REAL ESTATE INVESTMENT FUND</c:v>
                      </c:pt>
                      <c:pt idx="5">
                        <c:v>Conseq Realitní</c:v>
                      </c:pt>
                      <c:pt idx="6">
                        <c:v>Raiffeisen realitní fond</c:v>
                      </c:pt>
                      <c:pt idx="7">
                        <c:v>Arcona Property Fund</c:v>
                      </c:pt>
                      <c:pt idx="8">
                        <c:v>ZDR Investments Public SICAV a.s. </c:v>
                      </c:pt>
                    </c:strCache>
                  </c:strRef>
                </c:cat>
                <c:val>
                  <c:numRef>
                    <c:extLst xmlns:c15="http://schemas.microsoft.com/office/drawing/2012/chart">
                      <c:ext xmlns:c15="http://schemas.microsoft.com/office/drawing/2012/chart" uri="{02D57815-91ED-43cb-92C2-25804820EDAC}">
                        <c15:formulaRef>
                          <c15:sqref>'Q2'!$F$276:$F$283</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6-E707-439E-908A-3466AAD88493}"/>
                  </c:ext>
                </c:extLst>
              </c15:ser>
            </c15:filteredBarSeries>
          </c:ext>
        </c:extLst>
      </c:barChart>
      <c:catAx>
        <c:axId val="-3207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2274960"/>
        <c:crosses val="autoZero"/>
        <c:auto val="1"/>
        <c:lblAlgn val="ctr"/>
        <c:lblOffset val="100"/>
        <c:noMultiLvlLbl val="0"/>
      </c:catAx>
      <c:valAx>
        <c:axId val="-3227496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20720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926F-45E7-B6F3-C3B07964C158}"/>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'Q2'!$B$309:$B$315</c:f>
              <c:strCache>
                <c:ptCount val="7"/>
                <c:pt idx="0">
                  <c:v>Trigea nemovitostní fond SICAV, a.s.</c:v>
                </c:pt>
                <c:pt idx="1">
                  <c:v>Raiffeisen realitní fond</c:v>
                </c:pt>
                <c:pt idx="2">
                  <c:v>ZDR Investments Public SICAV a.s. </c:v>
                </c:pt>
                <c:pt idx="3">
                  <c:v>Investika Realitní Fond</c:v>
                </c:pt>
                <c:pt idx="4">
                  <c:v>Conseq Realitní</c:v>
                </c:pt>
                <c:pt idx="5">
                  <c:v>ČS nemovitostní fond</c:v>
                </c:pt>
                <c:pt idx="6">
                  <c:v>CZECH REAL ESTATE INVESTMENT FUND</c:v>
                </c:pt>
              </c:strCache>
            </c:strRef>
          </c:cat>
          <c:val>
            <c:numRef>
              <c:f>'Q2'!$G$309:$G$315</c:f>
              <c:numCache>
                <c:formatCode>0%</c:formatCode>
                <c:ptCount val="7"/>
                <c:pt idx="0">
                  <c:v>0.74</c:v>
                </c:pt>
                <c:pt idx="1">
                  <c:v>0.5</c:v>
                </c:pt>
                <c:pt idx="2">
                  <c:v>0.4</c:v>
                </c:pt>
                <c:pt idx="3">
                  <c:v>0.35899999999999999</c:v>
                </c:pt>
                <c:pt idx="4">
                  <c:v>0.32</c:v>
                </c:pt>
                <c:pt idx="5">
                  <c:v>0.19</c:v>
                </c:pt>
                <c:pt idx="6">
                  <c:v>0.1</c:v>
                </c:pt>
              </c:numCache>
            </c:numRef>
          </c:val>
          <c:extLst>
            <c:ext xmlns:c16="http://schemas.microsoft.com/office/drawing/2014/chart" uri="{C3380CC4-5D6E-409C-BE32-E72D297353CC}">
              <c16:uniqueId val="{00000002-926F-45E7-B6F3-C3B07964C158}"/>
            </c:ext>
          </c:extLst>
        </c:ser>
        <c:dLbls>
          <c:dLblPos val="outEnd"/>
          <c:showLegendKey val="0"/>
          <c:showVal val="1"/>
          <c:showCatName val="0"/>
          <c:showSerName val="0"/>
          <c:showPercent val="0"/>
          <c:showBubbleSize val="0"/>
        </c:dLbls>
        <c:gapWidth val="182"/>
        <c:axId val="47029696"/>
        <c:axId val="47032016"/>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'Q2'!$B$309:$B$315</c15:sqref>
                        </c15:formulaRef>
                      </c:ext>
                    </c:extLst>
                    <c:strCache>
                      <c:ptCount val="7"/>
                      <c:pt idx="0">
                        <c:v>Trigea nemovitostní fond SICAV, a.s.</c:v>
                      </c:pt>
                      <c:pt idx="1">
                        <c:v>Raiffeisen realitní fond</c:v>
                      </c:pt>
                      <c:pt idx="2">
                        <c:v>ZDR Investments Public SICAV a.s. </c:v>
                      </c:pt>
                      <c:pt idx="3">
                        <c:v>Investika Realitní Fond</c:v>
                      </c:pt>
                      <c:pt idx="4">
                        <c:v>Conseq Realitní</c:v>
                      </c:pt>
                      <c:pt idx="5">
                        <c:v>ČS nemovitostní fond</c:v>
                      </c:pt>
                      <c:pt idx="6">
                        <c:v>CZECH REAL ESTATE INVESTMENT FUND</c:v>
                      </c:pt>
                    </c:strCache>
                  </c:strRef>
                </c:cat>
                <c:val>
                  <c:numRef>
                    <c:extLst>
                      <c:ext uri="{02D57815-91ED-43cb-92C2-25804820EDAC}">
                        <c15:formulaRef>
                          <c15:sqref>'Q2'!$C$309:$C$315</c15:sqref>
                        </c15:formulaRef>
                      </c:ext>
                    </c:extLst>
                    <c:numCache>
                      <c:formatCode>General</c:formatCode>
                      <c:ptCount val="7"/>
                      <c:pt idx="0">
                        <c:v>1</c:v>
                      </c:pt>
                      <c:pt idx="1">
                        <c:v>6</c:v>
                      </c:pt>
                      <c:pt idx="2">
                        <c:v>#N/A</c:v>
                      </c:pt>
                      <c:pt idx="3">
                        <c:v>2</c:v>
                      </c:pt>
                      <c:pt idx="4">
                        <c:v>3</c:v>
                      </c:pt>
                      <c:pt idx="5">
                        <c:v>#N/A</c:v>
                      </c:pt>
                      <c:pt idx="6">
                        <c:v>7</c:v>
                      </c:pt>
                    </c:numCache>
                  </c:numRef>
                </c:val>
                <c:extLst>
                  <c:ext xmlns:c16="http://schemas.microsoft.com/office/drawing/2014/chart" uri="{C3380CC4-5D6E-409C-BE32-E72D297353CC}">
                    <c16:uniqueId val="{00000003-926F-45E7-B6F3-C3B07964C158}"/>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'Q2'!$B$309:$B$315</c15:sqref>
                        </c15:formulaRef>
                      </c:ext>
                    </c:extLst>
                    <c:strCache>
                      <c:ptCount val="7"/>
                      <c:pt idx="0">
                        <c:v>Trigea nemovitostní fond SICAV, a.s.</c:v>
                      </c:pt>
                      <c:pt idx="1">
                        <c:v>Raiffeisen realitní fond</c:v>
                      </c:pt>
                      <c:pt idx="2">
                        <c:v>ZDR Investments Public SICAV a.s. </c:v>
                      </c:pt>
                      <c:pt idx="3">
                        <c:v>Investika Realitní Fond</c:v>
                      </c:pt>
                      <c:pt idx="4">
                        <c:v>Conseq Realitní</c:v>
                      </c:pt>
                      <c:pt idx="5">
                        <c:v>ČS nemovitostní fond</c:v>
                      </c:pt>
                      <c:pt idx="6">
                        <c:v>CZECH REAL ESTATE INVESTMENT FUND</c:v>
                      </c:pt>
                    </c:strCache>
                  </c:strRef>
                </c:cat>
                <c:val>
                  <c:numRef>
                    <c:extLst xmlns:c15="http://schemas.microsoft.com/office/drawing/2012/chart">
                      <c:ext xmlns:c15="http://schemas.microsoft.com/office/drawing/2012/chart" uri="{02D57815-91ED-43cb-92C2-25804820EDAC}">
                        <c15:formulaRef>
                          <c15:sqref>'Q2'!$D$309:$D$315</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926F-45E7-B6F3-C3B07964C158}"/>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'Q2'!$B$309:$B$315</c15:sqref>
                        </c15:formulaRef>
                      </c:ext>
                    </c:extLst>
                    <c:strCache>
                      <c:ptCount val="7"/>
                      <c:pt idx="0">
                        <c:v>Trigea nemovitostní fond SICAV, a.s.</c:v>
                      </c:pt>
                      <c:pt idx="1">
                        <c:v>Raiffeisen realitní fond</c:v>
                      </c:pt>
                      <c:pt idx="2">
                        <c:v>ZDR Investments Public SICAV a.s. </c:v>
                      </c:pt>
                      <c:pt idx="3">
                        <c:v>Investika Realitní Fond</c:v>
                      </c:pt>
                      <c:pt idx="4">
                        <c:v>Conseq Realitní</c:v>
                      </c:pt>
                      <c:pt idx="5">
                        <c:v>ČS nemovitostní fond</c:v>
                      </c:pt>
                      <c:pt idx="6">
                        <c:v>CZECH REAL ESTATE INVESTMENT FUND</c:v>
                      </c:pt>
                    </c:strCache>
                  </c:strRef>
                </c:cat>
                <c:val>
                  <c:numRef>
                    <c:extLst xmlns:c15="http://schemas.microsoft.com/office/drawing/2012/chart">
                      <c:ext xmlns:c15="http://schemas.microsoft.com/office/drawing/2012/chart" uri="{02D57815-91ED-43cb-92C2-25804820EDAC}">
                        <c15:formulaRef>
                          <c15:sqref>'Q2'!$E$309:$E$315</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926F-45E7-B6F3-C3B07964C158}"/>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'Q2'!$B$309:$B$315</c15:sqref>
                        </c15:formulaRef>
                      </c:ext>
                    </c:extLst>
                    <c:strCache>
                      <c:ptCount val="7"/>
                      <c:pt idx="0">
                        <c:v>Trigea nemovitostní fond SICAV, a.s.</c:v>
                      </c:pt>
                      <c:pt idx="1">
                        <c:v>Raiffeisen realitní fond</c:v>
                      </c:pt>
                      <c:pt idx="2">
                        <c:v>ZDR Investments Public SICAV a.s. </c:v>
                      </c:pt>
                      <c:pt idx="3">
                        <c:v>Investika Realitní Fond</c:v>
                      </c:pt>
                      <c:pt idx="4">
                        <c:v>Conseq Realitní</c:v>
                      </c:pt>
                      <c:pt idx="5">
                        <c:v>ČS nemovitostní fond</c:v>
                      </c:pt>
                      <c:pt idx="6">
                        <c:v>CZECH REAL ESTATE INVESTMENT FUND</c:v>
                      </c:pt>
                    </c:strCache>
                  </c:strRef>
                </c:cat>
                <c:val>
                  <c:numRef>
                    <c:extLst xmlns:c15="http://schemas.microsoft.com/office/drawing/2012/chart">
                      <c:ext xmlns:c15="http://schemas.microsoft.com/office/drawing/2012/chart" uri="{02D57815-91ED-43cb-92C2-25804820EDAC}">
                        <c15:formulaRef>
                          <c15:sqref>'Q2'!$F$309:$F$315</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6-926F-45E7-B6F3-C3B07964C158}"/>
                  </c:ext>
                </c:extLst>
              </c15:ser>
            </c15:filteredBarSeries>
          </c:ext>
        </c:extLst>
      </c:barChart>
      <c:catAx>
        <c:axId val="4702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7032016"/>
        <c:crosses val="autoZero"/>
        <c:auto val="1"/>
        <c:lblAlgn val="ctr"/>
        <c:lblOffset val="100"/>
        <c:noMultiLvlLbl val="0"/>
      </c:catAx>
      <c:valAx>
        <c:axId val="4703201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702969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4769-49D9-913F-901261809A2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'Q2'!$B$342:$B$349</c:f>
              <c:strCache>
                <c:ptCount val="8"/>
                <c:pt idx="0">
                  <c:v>Investika Realitní Fond</c:v>
                </c:pt>
                <c:pt idx="1">
                  <c:v>ZDR Investments Public SICAV a.s. </c:v>
                </c:pt>
                <c:pt idx="2">
                  <c:v>CZECH REAL ESTATE INVESTMENT FUND</c:v>
                </c:pt>
                <c:pt idx="3">
                  <c:v>Nemo Fund</c:v>
                </c:pt>
                <c:pt idx="4">
                  <c:v>Raiffeisen realitní fond</c:v>
                </c:pt>
                <c:pt idx="5">
                  <c:v>Arcona Property Fund</c:v>
                </c:pt>
                <c:pt idx="6">
                  <c:v>ČS nemovitostní fond</c:v>
                </c:pt>
                <c:pt idx="7">
                  <c:v>Trigea nemovitostní fond SICAV, a.s.</c:v>
                </c:pt>
              </c:strCache>
            </c:strRef>
          </c:cat>
          <c:val>
            <c:numRef>
              <c:f>'Q2'!$G$342:$G$349</c:f>
              <c:numCache>
                <c:formatCode>0.00</c:formatCode>
                <c:ptCount val="8"/>
                <c:pt idx="0">
                  <c:v>6.26</c:v>
                </c:pt>
                <c:pt idx="1">
                  <c:v>6.1</c:v>
                </c:pt>
                <c:pt idx="2">
                  <c:v>4.6399999999999997</c:v>
                </c:pt>
                <c:pt idx="3">
                  <c:v>4.3600000000000003</c:v>
                </c:pt>
                <c:pt idx="4">
                  <c:v>4.0999999999999996</c:v>
                </c:pt>
                <c:pt idx="5">
                  <c:v>3.91</c:v>
                </c:pt>
                <c:pt idx="6">
                  <c:v>3.57</c:v>
                </c:pt>
                <c:pt idx="7" formatCode="General">
                  <c:v>3.4</c:v>
                </c:pt>
              </c:numCache>
            </c:numRef>
          </c:val>
          <c:extLst>
            <c:ext xmlns:c16="http://schemas.microsoft.com/office/drawing/2014/chart" uri="{C3380CC4-5D6E-409C-BE32-E72D297353CC}">
              <c16:uniqueId val="{00000002-4769-49D9-913F-901261809A20}"/>
            </c:ext>
          </c:extLst>
        </c:ser>
        <c:dLbls>
          <c:dLblPos val="outEnd"/>
          <c:showLegendKey val="0"/>
          <c:showVal val="1"/>
          <c:showCatName val="0"/>
          <c:showSerName val="0"/>
          <c:showPercent val="0"/>
          <c:showBubbleSize val="0"/>
        </c:dLbls>
        <c:gapWidth val="182"/>
        <c:axId val="44915264"/>
        <c:axId val="44917584"/>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'Q2'!$B$342:$B$349</c15:sqref>
                        </c15:formulaRef>
                      </c:ext>
                    </c:extLst>
                    <c:strCache>
                      <c:ptCount val="8"/>
                      <c:pt idx="0">
                        <c:v>Investika Realitní Fond</c:v>
                      </c:pt>
                      <c:pt idx="1">
                        <c:v>ZDR Investments Public SICAV a.s. </c:v>
                      </c:pt>
                      <c:pt idx="2">
                        <c:v>CZECH REAL ESTATE INVESTMENT FUND</c:v>
                      </c:pt>
                      <c:pt idx="3">
                        <c:v>Nemo Fund</c:v>
                      </c:pt>
                      <c:pt idx="4">
                        <c:v>Raiffeisen realitní fond</c:v>
                      </c:pt>
                      <c:pt idx="5">
                        <c:v>Arcona Property Fund</c:v>
                      </c:pt>
                      <c:pt idx="6">
                        <c:v>ČS nemovitostní fond</c:v>
                      </c:pt>
                      <c:pt idx="7">
                        <c:v>Trigea nemovitostní fond SICAV, a.s.</c:v>
                      </c:pt>
                    </c:strCache>
                  </c:strRef>
                </c:cat>
                <c:val>
                  <c:numRef>
                    <c:extLst>
                      <c:ext uri="{02D57815-91ED-43cb-92C2-25804820EDAC}">
                        <c15:formulaRef>
                          <c15:sqref>'Q2'!$C$342:$C$348</c15:sqref>
                        </c15:formulaRef>
                      </c:ext>
                    </c:extLst>
                    <c:numCache>
                      <c:formatCode>General</c:formatCode>
                      <c:ptCount val="7"/>
                      <c:pt idx="0">
                        <c:v>2</c:v>
                      </c:pt>
                      <c:pt idx="1">
                        <c:v>#N/A</c:v>
                      </c:pt>
                      <c:pt idx="2">
                        <c:v>7</c:v>
                      </c:pt>
                      <c:pt idx="3">
                        <c:v>4</c:v>
                      </c:pt>
                      <c:pt idx="4">
                        <c:v>6</c:v>
                      </c:pt>
                      <c:pt idx="5">
                        <c:v>#N/A</c:v>
                      </c:pt>
                      <c:pt idx="6">
                        <c:v>#N/A</c:v>
                      </c:pt>
                    </c:numCache>
                  </c:numRef>
                </c:val>
                <c:extLst>
                  <c:ext xmlns:c16="http://schemas.microsoft.com/office/drawing/2014/chart" uri="{C3380CC4-5D6E-409C-BE32-E72D297353CC}">
                    <c16:uniqueId val="{00000003-4769-49D9-913F-901261809A20}"/>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'Q2'!$B$342:$B$349</c15:sqref>
                        </c15:formulaRef>
                      </c:ext>
                    </c:extLst>
                    <c:strCache>
                      <c:ptCount val="8"/>
                      <c:pt idx="0">
                        <c:v>Investika Realitní Fond</c:v>
                      </c:pt>
                      <c:pt idx="1">
                        <c:v>ZDR Investments Public SICAV a.s. </c:v>
                      </c:pt>
                      <c:pt idx="2">
                        <c:v>CZECH REAL ESTATE INVESTMENT FUND</c:v>
                      </c:pt>
                      <c:pt idx="3">
                        <c:v>Nemo Fund</c:v>
                      </c:pt>
                      <c:pt idx="4">
                        <c:v>Raiffeisen realitní fond</c:v>
                      </c:pt>
                      <c:pt idx="5">
                        <c:v>Arcona Property Fund</c:v>
                      </c:pt>
                      <c:pt idx="6">
                        <c:v>ČS nemovitostní fond</c:v>
                      </c:pt>
                      <c:pt idx="7">
                        <c:v>Trigea nemovitostní fond SICAV, a.s.</c:v>
                      </c:pt>
                    </c:strCache>
                  </c:strRef>
                </c:cat>
                <c:val>
                  <c:numRef>
                    <c:extLst xmlns:c15="http://schemas.microsoft.com/office/drawing/2012/chart">
                      <c:ext xmlns:c15="http://schemas.microsoft.com/office/drawing/2012/chart" uri="{02D57815-91ED-43cb-92C2-25804820EDAC}">
                        <c15:formulaRef>
                          <c15:sqref>'Q2'!$D$342:$D$348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4769-49D9-913F-901261809A20}"/>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'Q2'!$B$342:$B$349</c15:sqref>
                        </c15:formulaRef>
                      </c:ext>
                    </c:extLst>
                    <c:strCache>
                      <c:ptCount val="8"/>
                      <c:pt idx="0">
                        <c:v>Investika Realitní Fond</c:v>
                      </c:pt>
                      <c:pt idx="1">
                        <c:v>ZDR Investments Public SICAV a.s. </c:v>
                      </c:pt>
                      <c:pt idx="2">
                        <c:v>CZECH REAL ESTATE INVESTMENT FUND</c:v>
                      </c:pt>
                      <c:pt idx="3">
                        <c:v>Nemo Fund</c:v>
                      </c:pt>
                      <c:pt idx="4">
                        <c:v>Raiffeisen realitní fond</c:v>
                      </c:pt>
                      <c:pt idx="5">
                        <c:v>Arcona Property Fund</c:v>
                      </c:pt>
                      <c:pt idx="6">
                        <c:v>ČS nemovitostní fond</c:v>
                      </c:pt>
                      <c:pt idx="7">
                        <c:v>Trigea nemovitostní fond SICAV, a.s.</c:v>
                      </c:pt>
                    </c:strCache>
                  </c:strRef>
                </c:cat>
                <c:val>
                  <c:numRef>
                    <c:extLst xmlns:c15="http://schemas.microsoft.com/office/drawing/2012/chart">
                      <c:ext xmlns:c15="http://schemas.microsoft.com/office/drawing/2012/chart" uri="{02D57815-91ED-43cb-92C2-25804820EDAC}">
                        <c15:formulaRef>
                          <c15:sqref>'Q2'!$E$342:$E$348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4769-49D9-913F-901261809A20}"/>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'Q2'!$B$342:$B$349</c15:sqref>
                        </c15:formulaRef>
                      </c:ext>
                    </c:extLst>
                    <c:strCache>
                      <c:ptCount val="8"/>
                      <c:pt idx="0">
                        <c:v>Investika Realitní Fond</c:v>
                      </c:pt>
                      <c:pt idx="1">
                        <c:v>ZDR Investments Public SICAV a.s. </c:v>
                      </c:pt>
                      <c:pt idx="2">
                        <c:v>CZECH REAL ESTATE INVESTMENT FUND</c:v>
                      </c:pt>
                      <c:pt idx="3">
                        <c:v>Nemo Fund</c:v>
                      </c:pt>
                      <c:pt idx="4">
                        <c:v>Raiffeisen realitní fond</c:v>
                      </c:pt>
                      <c:pt idx="5">
                        <c:v>Arcona Property Fund</c:v>
                      </c:pt>
                      <c:pt idx="6">
                        <c:v>ČS nemovitostní fond</c:v>
                      </c:pt>
                      <c:pt idx="7">
                        <c:v>Trigea nemovitostní fond SICAV, a.s.</c:v>
                      </c:pt>
                    </c:strCache>
                  </c:strRef>
                </c:cat>
                <c:val>
                  <c:numRef>
                    <c:extLst xmlns:c15="http://schemas.microsoft.com/office/drawing/2012/chart">
                      <c:ext xmlns:c15="http://schemas.microsoft.com/office/drawing/2012/chart" uri="{02D57815-91ED-43cb-92C2-25804820EDAC}">
                        <c15:formulaRef>
                          <c15:sqref>'Q2'!$F$342:$F$348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6-4769-49D9-913F-901261809A20}"/>
                  </c:ext>
                </c:extLst>
              </c15:ser>
            </c15:filteredBarSeries>
          </c:ext>
        </c:extLst>
      </c:barChart>
      <c:catAx>
        <c:axId val="4491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917584"/>
        <c:crosses val="autoZero"/>
        <c:auto val="1"/>
        <c:lblAlgn val="ctr"/>
        <c:lblOffset val="100"/>
        <c:noMultiLvlLbl val="0"/>
      </c:catAx>
      <c:valAx>
        <c:axId val="4491758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91526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'Q2'!$B$373:$B$379</c:f>
              <c:strCache>
                <c:ptCount val="7"/>
                <c:pt idx="0">
                  <c:v>Arcona Property Fund</c:v>
                </c:pt>
                <c:pt idx="1">
                  <c:v>ČS nemovitostní fond</c:v>
                </c:pt>
                <c:pt idx="2">
                  <c:v>Investika Realitní Fond</c:v>
                </c:pt>
                <c:pt idx="3">
                  <c:v>Conseq Realitní</c:v>
                </c:pt>
                <c:pt idx="4">
                  <c:v>Trigea nemovitostní fond SICAV, a.s.</c:v>
                </c:pt>
                <c:pt idx="5">
                  <c:v>Raiffeisen realitní fond</c:v>
                </c:pt>
                <c:pt idx="6">
                  <c:v>ZDR Investments Public SICAV a.s. </c:v>
                </c:pt>
              </c:strCache>
            </c:strRef>
          </c:cat>
          <c:val>
            <c:numRef>
              <c:f>'Q2'!$G$373:$G$379</c:f>
              <c:numCache>
                <c:formatCode>General</c:formatCode>
                <c:ptCount val="7"/>
                <c:pt idx="0">
                  <c:v>750</c:v>
                </c:pt>
                <c:pt idx="1">
                  <c:v>505</c:v>
                </c:pt>
                <c:pt idx="2">
                  <c:v>230</c:v>
                </c:pt>
                <c:pt idx="3">
                  <c:v>75</c:v>
                </c:pt>
                <c:pt idx="4">
                  <c:v>60</c:v>
                </c:pt>
                <c:pt idx="5">
                  <c:v>30</c:v>
                </c:pt>
                <c:pt idx="6">
                  <c:v>5</c:v>
                </c:pt>
              </c:numCache>
            </c:numRef>
          </c:val>
          <c:extLst>
            <c:ext xmlns:c16="http://schemas.microsoft.com/office/drawing/2014/chart" uri="{C3380CC4-5D6E-409C-BE32-E72D297353CC}">
              <c16:uniqueId val="{00000000-A8A9-4D49-89BF-39028EE35684}"/>
            </c:ext>
          </c:extLst>
        </c:ser>
        <c:dLbls>
          <c:dLblPos val="outEnd"/>
          <c:showLegendKey val="0"/>
          <c:showVal val="1"/>
          <c:showCatName val="0"/>
          <c:showSerName val="0"/>
          <c:showPercent val="0"/>
          <c:showBubbleSize val="0"/>
        </c:dLbls>
        <c:gapWidth val="182"/>
        <c:axId val="59056480"/>
        <c:axId val="5905880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'Q2'!$B$373:$B$379</c15:sqref>
                        </c15:formulaRef>
                      </c:ext>
                    </c:extLst>
                    <c:strCache>
                      <c:ptCount val="7"/>
                      <c:pt idx="0">
                        <c:v>Arcona Property Fund</c:v>
                      </c:pt>
                      <c:pt idx="1">
                        <c:v>ČS nemovitostní fond</c:v>
                      </c:pt>
                      <c:pt idx="2">
                        <c:v>Investika Realitní Fond</c:v>
                      </c:pt>
                      <c:pt idx="3">
                        <c:v>Conseq Realitní</c:v>
                      </c:pt>
                      <c:pt idx="4">
                        <c:v>Trigea nemovitostní fond SICAV, a.s.</c:v>
                      </c:pt>
                      <c:pt idx="5">
                        <c:v>Raiffeisen realitní fond</c:v>
                      </c:pt>
                      <c:pt idx="6">
                        <c:v>ZDR Investments Public SICAV a.s. </c:v>
                      </c:pt>
                    </c:strCache>
                  </c:strRef>
                </c:cat>
                <c:val>
                  <c:numRef>
                    <c:extLst>
                      <c:ext uri="{02D57815-91ED-43cb-92C2-25804820EDAC}">
                        <c15:formulaRef>
                          <c15:sqref>'Q2'!$C$373:$C$377</c15:sqref>
                        </c15:formulaRef>
                      </c:ext>
                    </c:extLst>
                    <c:numCache>
                      <c:formatCode>General</c:formatCode>
                      <c:ptCount val="5"/>
                      <c:pt idx="0">
                        <c:v>#N/A</c:v>
                      </c:pt>
                      <c:pt idx="1">
                        <c:v>#N/A</c:v>
                      </c:pt>
                      <c:pt idx="2">
                        <c:v>2</c:v>
                      </c:pt>
                      <c:pt idx="3">
                        <c:v>3</c:v>
                      </c:pt>
                      <c:pt idx="4">
                        <c:v>1</c:v>
                      </c:pt>
                    </c:numCache>
                  </c:numRef>
                </c:val>
                <c:extLst>
                  <c:ext xmlns:c16="http://schemas.microsoft.com/office/drawing/2014/chart" uri="{C3380CC4-5D6E-409C-BE32-E72D297353CC}">
                    <c16:uniqueId val="{00000001-A8A9-4D49-89BF-39028EE35684}"/>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'Q2'!$B$373:$B$379</c15:sqref>
                        </c15:formulaRef>
                      </c:ext>
                    </c:extLst>
                    <c:strCache>
                      <c:ptCount val="7"/>
                      <c:pt idx="0">
                        <c:v>Arcona Property Fund</c:v>
                      </c:pt>
                      <c:pt idx="1">
                        <c:v>ČS nemovitostní fond</c:v>
                      </c:pt>
                      <c:pt idx="2">
                        <c:v>Investika Realitní Fond</c:v>
                      </c:pt>
                      <c:pt idx="3">
                        <c:v>Conseq Realitní</c:v>
                      </c:pt>
                      <c:pt idx="4">
                        <c:v>Trigea nemovitostní fond SICAV, a.s.</c:v>
                      </c:pt>
                      <c:pt idx="5">
                        <c:v>Raiffeisen realitní fond</c:v>
                      </c:pt>
                      <c:pt idx="6">
                        <c:v>ZDR Investments Public SICAV a.s. </c:v>
                      </c:pt>
                    </c:strCache>
                  </c:strRef>
                </c:cat>
                <c:val>
                  <c:numRef>
                    <c:extLst xmlns:c15="http://schemas.microsoft.com/office/drawing/2012/chart">
                      <c:ext xmlns:c15="http://schemas.microsoft.com/office/drawing/2012/chart" uri="{02D57815-91ED-43cb-92C2-25804820EDAC}">
                        <c15:formulaRef>
                          <c15:sqref>'Q2'!$D$373:$D$377</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2-A8A9-4D49-89BF-39028EE35684}"/>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'Q2'!$B$373:$B$379</c15:sqref>
                        </c15:formulaRef>
                      </c:ext>
                    </c:extLst>
                    <c:strCache>
                      <c:ptCount val="7"/>
                      <c:pt idx="0">
                        <c:v>Arcona Property Fund</c:v>
                      </c:pt>
                      <c:pt idx="1">
                        <c:v>ČS nemovitostní fond</c:v>
                      </c:pt>
                      <c:pt idx="2">
                        <c:v>Investika Realitní Fond</c:v>
                      </c:pt>
                      <c:pt idx="3">
                        <c:v>Conseq Realitní</c:v>
                      </c:pt>
                      <c:pt idx="4">
                        <c:v>Trigea nemovitostní fond SICAV, a.s.</c:v>
                      </c:pt>
                      <c:pt idx="5">
                        <c:v>Raiffeisen realitní fond</c:v>
                      </c:pt>
                      <c:pt idx="6">
                        <c:v>ZDR Investments Public SICAV a.s. </c:v>
                      </c:pt>
                    </c:strCache>
                  </c:strRef>
                </c:cat>
                <c:val>
                  <c:numRef>
                    <c:extLst xmlns:c15="http://schemas.microsoft.com/office/drawing/2012/chart">
                      <c:ext xmlns:c15="http://schemas.microsoft.com/office/drawing/2012/chart" uri="{02D57815-91ED-43cb-92C2-25804820EDAC}">
                        <c15:formulaRef>
                          <c15:sqref>'Q2'!$E$373:$E$377</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3-A8A9-4D49-89BF-39028EE35684}"/>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'Q2'!$B$373:$B$379</c15:sqref>
                        </c15:formulaRef>
                      </c:ext>
                    </c:extLst>
                    <c:strCache>
                      <c:ptCount val="7"/>
                      <c:pt idx="0">
                        <c:v>Arcona Property Fund</c:v>
                      </c:pt>
                      <c:pt idx="1">
                        <c:v>ČS nemovitostní fond</c:v>
                      </c:pt>
                      <c:pt idx="2">
                        <c:v>Investika Realitní Fond</c:v>
                      </c:pt>
                      <c:pt idx="3">
                        <c:v>Conseq Realitní</c:v>
                      </c:pt>
                      <c:pt idx="4">
                        <c:v>Trigea nemovitostní fond SICAV, a.s.</c:v>
                      </c:pt>
                      <c:pt idx="5">
                        <c:v>Raiffeisen realitní fond</c:v>
                      </c:pt>
                      <c:pt idx="6">
                        <c:v>ZDR Investments Public SICAV a.s. </c:v>
                      </c:pt>
                    </c:strCache>
                  </c:strRef>
                </c:cat>
                <c:val>
                  <c:numRef>
                    <c:extLst xmlns:c15="http://schemas.microsoft.com/office/drawing/2012/chart">
                      <c:ext xmlns:c15="http://schemas.microsoft.com/office/drawing/2012/chart" uri="{02D57815-91ED-43cb-92C2-25804820EDAC}">
                        <c15:formulaRef>
                          <c15:sqref>'Q2'!$F$373:$F$377</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4-A8A9-4D49-89BF-39028EE35684}"/>
                  </c:ext>
                </c:extLst>
              </c15:ser>
            </c15:filteredBarSeries>
          </c:ext>
        </c:extLst>
      </c:barChart>
      <c:catAx>
        <c:axId val="5905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58800"/>
        <c:crosses val="autoZero"/>
        <c:auto val="1"/>
        <c:lblAlgn val="ctr"/>
        <c:lblOffset val="100"/>
        <c:noMultiLvlLbl val="0"/>
      </c:catAx>
      <c:valAx>
        <c:axId val="590588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564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D884-45A2-9B67-E842FA0A2EA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'Q2'!$B$4:$B$17</c:f>
              <c:strCache>
                <c:ptCount val="14"/>
                <c:pt idx="0">
                  <c:v>Arete Invest CEE II</c:v>
                </c:pt>
                <c:pt idx="1">
                  <c:v>WOOD &amp; Company Retail podfond (formerly WOOD &amp; Company Realitní Podfond I.)</c:v>
                </c:pt>
                <c:pt idx="2">
                  <c:v>WOOD &amp; Company Office podfond </c:v>
                </c:pt>
                <c:pt idx="3">
                  <c:v>Accolade Industrial Fund</c:v>
                </c:pt>
                <c:pt idx="4">
                  <c:v>Czech Capital RE Fund SICAV</c:v>
                </c:pt>
                <c:pt idx="5">
                  <c:v>Česká pole 2015 otevřený podílový fond</c:v>
                </c:pt>
                <c:pt idx="6">
                  <c:v>SPILBERK investiční fond s proměnným základním kapitálem, a.s. </c:v>
                </c:pt>
                <c:pt idx="7">
                  <c:v>ZDR Investments SICAV a.s., podfond ZDR Real Estate</c:v>
                </c:pt>
                <c:pt idx="8">
                  <c:v>DOMOPLAN investiční fond s proměnným základním kapitálem, a.s.</c:v>
                </c:pt>
                <c:pt idx="9">
                  <c:v>Fond českého bydlení SICAV, a.s.</c:v>
                </c:pt>
                <c:pt idx="10">
                  <c:v>Československý nemovitostní fond SICAV</c:v>
                </c:pt>
                <c:pt idx="11">
                  <c:v>NOVA Real Estate – podfond 1</c:v>
                </c:pt>
                <c:pt idx="12">
                  <c:v>Generali realitní fond</c:v>
                </c:pt>
                <c:pt idx="13">
                  <c:v>Trikaya nemovitostní fond SICAV, a.s.</c:v>
                </c:pt>
              </c:strCache>
            </c:strRef>
          </c:cat>
          <c:val>
            <c:numRef>
              <c:f>'Q2'!$G$4:$G$17</c:f>
              <c:numCache>
                <c:formatCode>0.0%</c:formatCode>
                <c:ptCount val="14"/>
                <c:pt idx="0">
                  <c:v>0.18433027692152804</c:v>
                </c:pt>
                <c:pt idx="1">
                  <c:v>0.17875943106446046</c:v>
                </c:pt>
                <c:pt idx="2">
                  <c:v>0.1279224597519053</c:v>
                </c:pt>
                <c:pt idx="3">
                  <c:v>0.12083997689466397</c:v>
                </c:pt>
                <c:pt idx="4">
                  <c:v>0.11596519109676273</c:v>
                </c:pt>
                <c:pt idx="5">
                  <c:v>0.10904923956857693</c:v>
                </c:pt>
                <c:pt idx="6">
                  <c:v>8.699591260545092E-2</c:v>
                </c:pt>
                <c:pt idx="7">
                  <c:v>8.1307384661017057E-2</c:v>
                </c:pt>
                <c:pt idx="8">
                  <c:v>7.1275593944035487E-2</c:v>
                </c:pt>
                <c:pt idx="9">
                  <c:v>6.2856349525739708E-2</c:v>
                </c:pt>
                <c:pt idx="10">
                  <c:v>5.9712985484233538E-2</c:v>
                </c:pt>
                <c:pt idx="11">
                  <c:v>5.4064995469647492E-2</c:v>
                </c:pt>
                <c:pt idx="12">
                  <c:v>4.4804442056006755E-2</c:v>
                </c:pt>
                <c:pt idx="13">
                  <c:v>3.2107328915850886E-2</c:v>
                </c:pt>
              </c:numCache>
            </c:numRef>
          </c:val>
          <c:extLst>
            <c:ext xmlns:c16="http://schemas.microsoft.com/office/drawing/2014/chart" uri="{C3380CC4-5D6E-409C-BE32-E72D297353CC}">
              <c16:uniqueId val="{00000002-D884-45A2-9B67-E842FA0A2EA6}"/>
            </c:ext>
          </c:extLst>
        </c:ser>
        <c:dLbls>
          <c:dLblPos val="outEnd"/>
          <c:showLegendKey val="0"/>
          <c:showVal val="1"/>
          <c:showCatName val="0"/>
          <c:showSerName val="0"/>
          <c:showPercent val="0"/>
          <c:showBubbleSize val="0"/>
        </c:dLbls>
        <c:gapWidth val="182"/>
        <c:axId val="43152224"/>
        <c:axId val="-2925364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'Q2'!$B$4:$B$17</c15:sqref>
                        </c15:formulaRef>
                      </c:ext>
                    </c:extLst>
                    <c:strCache>
                      <c:ptCount val="14"/>
                      <c:pt idx="0">
                        <c:v>Arete Invest CEE II</c:v>
                      </c:pt>
                      <c:pt idx="1">
                        <c:v>WOOD &amp; Company Retail podfond (formerly WOOD &amp; Company Realitní Podfond I.)</c:v>
                      </c:pt>
                      <c:pt idx="2">
                        <c:v>WOOD &amp; Company Office podfond </c:v>
                      </c:pt>
                      <c:pt idx="3">
                        <c:v>Accolade Industrial Fund</c:v>
                      </c:pt>
                      <c:pt idx="4">
                        <c:v>Czech Capital RE Fund SICAV</c:v>
                      </c:pt>
                      <c:pt idx="5">
                        <c:v>Česká pole 2015 otevřený podílový fond</c:v>
                      </c:pt>
                      <c:pt idx="6">
                        <c:v>SPILBERK investiční fond s proměnným základním kapitálem, a.s. </c:v>
                      </c:pt>
                      <c:pt idx="7">
                        <c:v>ZDR Investments SICAV a.s., podfond ZDR Real Estate</c:v>
                      </c:pt>
                      <c:pt idx="8">
                        <c:v>DOMOPLAN investiční fond s proměnným základním kapitálem, a.s.</c:v>
                      </c:pt>
                      <c:pt idx="9">
                        <c:v>Fond českého bydlení SICAV, a.s.</c:v>
                      </c:pt>
                      <c:pt idx="10">
                        <c:v>Československý nemovitostní fond SICAV</c:v>
                      </c:pt>
                      <c:pt idx="11">
                        <c:v>NOVA Real Estate – podfond 1</c:v>
                      </c:pt>
                      <c:pt idx="12">
                        <c:v>Generali realitní fond</c:v>
                      </c:pt>
                      <c:pt idx="13">
                        <c:v>Trikaya nemovitostní fond SICAV, a.s.</c:v>
                      </c:pt>
                    </c:strCache>
                  </c:strRef>
                </c:cat>
                <c:val>
                  <c:numRef>
                    <c:extLst>
                      <c:ext uri="{02D57815-91ED-43cb-92C2-25804820EDAC}">
                        <c15:formulaRef>
                          <c15:sqref>'Q2'!$C$4:$C$17</c15:sqref>
                        </c15:formulaRef>
                      </c:ext>
                    </c:extLst>
                    <c:numCache>
                      <c:formatCode>General</c:formatCode>
                      <c:ptCount val="14"/>
                      <c:pt idx="0">
                        <c:v>4</c:v>
                      </c:pt>
                      <c:pt idx="1">
                        <c:v>12</c:v>
                      </c:pt>
                      <c:pt idx="2">
                        <c:v>7</c:v>
                      </c:pt>
                      <c:pt idx="3">
                        <c:v>1</c:v>
                      </c:pt>
                      <c:pt idx="4">
                        <c:v>2</c:v>
                      </c:pt>
                      <c:pt idx="5">
                        <c:v>13</c:v>
                      </c:pt>
                      <c:pt idx="6">
                        <c:v>5</c:v>
                      </c:pt>
                      <c:pt idx="7">
                        <c:v>9</c:v>
                      </c:pt>
                      <c:pt idx="8">
                        <c:v>8</c:v>
                      </c:pt>
                      <c:pt idx="9">
                        <c:v>6</c:v>
                      </c:pt>
                      <c:pt idx="10">
                        <c:v>#N/A</c:v>
                      </c:pt>
                      <c:pt idx="11">
                        <c:v>10</c:v>
                      </c:pt>
                      <c:pt idx="12">
                        <c:v>3</c:v>
                      </c:pt>
                      <c:pt idx="13">
                        <c:v>11</c:v>
                      </c:pt>
                    </c:numCache>
                  </c:numRef>
                </c:val>
                <c:extLst>
                  <c:ext xmlns:c16="http://schemas.microsoft.com/office/drawing/2014/chart" uri="{C3380CC4-5D6E-409C-BE32-E72D297353CC}">
                    <c16:uniqueId val="{00000003-D884-45A2-9B67-E842FA0A2EA6}"/>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'Q2'!$B$4:$B$17</c15:sqref>
                        </c15:formulaRef>
                      </c:ext>
                    </c:extLst>
                    <c:strCache>
                      <c:ptCount val="14"/>
                      <c:pt idx="0">
                        <c:v>Arete Invest CEE II</c:v>
                      </c:pt>
                      <c:pt idx="1">
                        <c:v>WOOD &amp; Company Retail podfond (formerly WOOD &amp; Company Realitní Podfond I.)</c:v>
                      </c:pt>
                      <c:pt idx="2">
                        <c:v>WOOD &amp; Company Office podfond </c:v>
                      </c:pt>
                      <c:pt idx="3">
                        <c:v>Accolade Industrial Fund</c:v>
                      </c:pt>
                      <c:pt idx="4">
                        <c:v>Czech Capital RE Fund SICAV</c:v>
                      </c:pt>
                      <c:pt idx="5">
                        <c:v>Česká pole 2015 otevřený podílový fond</c:v>
                      </c:pt>
                      <c:pt idx="6">
                        <c:v>SPILBERK investiční fond s proměnným základním kapitálem, a.s. </c:v>
                      </c:pt>
                      <c:pt idx="7">
                        <c:v>ZDR Investments SICAV a.s., podfond ZDR Real Estate</c:v>
                      </c:pt>
                      <c:pt idx="8">
                        <c:v>DOMOPLAN investiční fond s proměnným základním kapitálem, a.s.</c:v>
                      </c:pt>
                      <c:pt idx="9">
                        <c:v>Fond českého bydlení SICAV, a.s.</c:v>
                      </c:pt>
                      <c:pt idx="10">
                        <c:v>Československý nemovitostní fond SICAV</c:v>
                      </c:pt>
                      <c:pt idx="11">
                        <c:v>NOVA Real Estate – podfond 1</c:v>
                      </c:pt>
                      <c:pt idx="12">
                        <c:v>Generali realitní fond</c:v>
                      </c:pt>
                      <c:pt idx="13">
                        <c:v>Trikaya nemovitostní fond SICAV, a.s.</c:v>
                      </c:pt>
                    </c:strCache>
                  </c:strRef>
                </c:cat>
                <c:val>
                  <c:numRef>
                    <c:extLst xmlns:c15="http://schemas.microsoft.com/office/drawing/2012/chart">
                      <c:ext xmlns:c15="http://schemas.microsoft.com/office/drawing/2012/chart" uri="{02D57815-91ED-43cb-92C2-25804820EDAC}">
                        <c15:formulaRef>
                          <c15:sqref>'Q2'!$D$4:$D$17</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4-D884-45A2-9B67-E842FA0A2EA6}"/>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'Q2'!$B$4:$B$17</c15:sqref>
                        </c15:formulaRef>
                      </c:ext>
                    </c:extLst>
                    <c:strCache>
                      <c:ptCount val="14"/>
                      <c:pt idx="0">
                        <c:v>Arete Invest CEE II</c:v>
                      </c:pt>
                      <c:pt idx="1">
                        <c:v>WOOD &amp; Company Retail podfond (formerly WOOD &amp; Company Realitní Podfond I.)</c:v>
                      </c:pt>
                      <c:pt idx="2">
                        <c:v>WOOD &amp; Company Office podfond </c:v>
                      </c:pt>
                      <c:pt idx="3">
                        <c:v>Accolade Industrial Fund</c:v>
                      </c:pt>
                      <c:pt idx="4">
                        <c:v>Czech Capital RE Fund SICAV</c:v>
                      </c:pt>
                      <c:pt idx="5">
                        <c:v>Česká pole 2015 otevřený podílový fond</c:v>
                      </c:pt>
                      <c:pt idx="6">
                        <c:v>SPILBERK investiční fond s proměnným základním kapitálem, a.s. </c:v>
                      </c:pt>
                      <c:pt idx="7">
                        <c:v>ZDR Investments SICAV a.s., podfond ZDR Real Estate</c:v>
                      </c:pt>
                      <c:pt idx="8">
                        <c:v>DOMOPLAN investiční fond s proměnným základním kapitálem, a.s.</c:v>
                      </c:pt>
                      <c:pt idx="9">
                        <c:v>Fond českého bydlení SICAV, a.s.</c:v>
                      </c:pt>
                      <c:pt idx="10">
                        <c:v>Československý nemovitostní fond SICAV</c:v>
                      </c:pt>
                      <c:pt idx="11">
                        <c:v>NOVA Real Estate – podfond 1</c:v>
                      </c:pt>
                      <c:pt idx="12">
                        <c:v>Generali realitní fond</c:v>
                      </c:pt>
                      <c:pt idx="13">
                        <c:v>Trikaya nemovitostní fond SICAV, a.s.</c:v>
                      </c:pt>
                    </c:strCache>
                  </c:strRef>
                </c:cat>
                <c:val>
                  <c:numRef>
                    <c:extLst xmlns:c15="http://schemas.microsoft.com/office/drawing/2012/chart">
                      <c:ext xmlns:c15="http://schemas.microsoft.com/office/drawing/2012/chart" uri="{02D57815-91ED-43cb-92C2-25804820EDAC}">
                        <c15:formulaRef>
                          <c15:sqref>'Q2'!$E$4:$E$17</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5-D884-45A2-9B67-E842FA0A2EA6}"/>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'Q2'!$B$4:$B$17</c15:sqref>
                        </c15:formulaRef>
                      </c:ext>
                    </c:extLst>
                    <c:strCache>
                      <c:ptCount val="14"/>
                      <c:pt idx="0">
                        <c:v>Arete Invest CEE II</c:v>
                      </c:pt>
                      <c:pt idx="1">
                        <c:v>WOOD &amp; Company Retail podfond (formerly WOOD &amp; Company Realitní Podfond I.)</c:v>
                      </c:pt>
                      <c:pt idx="2">
                        <c:v>WOOD &amp; Company Office podfond </c:v>
                      </c:pt>
                      <c:pt idx="3">
                        <c:v>Accolade Industrial Fund</c:v>
                      </c:pt>
                      <c:pt idx="4">
                        <c:v>Czech Capital RE Fund SICAV</c:v>
                      </c:pt>
                      <c:pt idx="5">
                        <c:v>Česká pole 2015 otevřený podílový fond</c:v>
                      </c:pt>
                      <c:pt idx="6">
                        <c:v>SPILBERK investiční fond s proměnným základním kapitálem, a.s. </c:v>
                      </c:pt>
                      <c:pt idx="7">
                        <c:v>ZDR Investments SICAV a.s., podfond ZDR Real Estate</c:v>
                      </c:pt>
                      <c:pt idx="8">
                        <c:v>DOMOPLAN investiční fond s proměnným základním kapitálem, a.s.</c:v>
                      </c:pt>
                      <c:pt idx="9">
                        <c:v>Fond českého bydlení SICAV, a.s.</c:v>
                      </c:pt>
                      <c:pt idx="10">
                        <c:v>Československý nemovitostní fond SICAV</c:v>
                      </c:pt>
                      <c:pt idx="11">
                        <c:v>NOVA Real Estate – podfond 1</c:v>
                      </c:pt>
                      <c:pt idx="12">
                        <c:v>Generali realitní fond</c:v>
                      </c:pt>
                      <c:pt idx="13">
                        <c:v>Trikaya nemovitostní fond SICAV, a.s.</c:v>
                      </c:pt>
                    </c:strCache>
                  </c:strRef>
                </c:cat>
                <c:val>
                  <c:numRef>
                    <c:extLst xmlns:c15="http://schemas.microsoft.com/office/drawing/2012/chart">
                      <c:ext xmlns:c15="http://schemas.microsoft.com/office/drawing/2012/chart" uri="{02D57815-91ED-43cb-92C2-25804820EDAC}">
                        <c15:formulaRef>
                          <c15:sqref>'Q2'!$F$4:$F$17</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6-D884-45A2-9B67-E842FA0A2EA6}"/>
                  </c:ext>
                </c:extLst>
              </c15:ser>
            </c15:filteredBarSeries>
          </c:ext>
        </c:extLst>
      </c:barChart>
      <c:catAx>
        <c:axId val="4315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900" b="0" i="0" u="none" strike="noStrike" kern="1200" baseline="0">
                <a:solidFill>
                  <a:schemeClr val="tx1">
                    <a:lumMod val="65000"/>
                    <a:lumOff val="35000"/>
                  </a:schemeClr>
                </a:solidFill>
                <a:latin typeface="+mn-lt"/>
                <a:ea typeface="+mn-ea"/>
                <a:cs typeface="+mn-cs"/>
              </a:defRPr>
            </a:pPr>
            <a:endParaRPr lang="cs-CZ"/>
          </a:p>
        </c:txPr>
        <c:crossAx val="-29253648"/>
        <c:crosses val="autoZero"/>
        <c:auto val="0"/>
        <c:lblAlgn val="ctr"/>
        <c:lblOffset val="100"/>
        <c:noMultiLvlLbl val="0"/>
      </c:catAx>
      <c:valAx>
        <c:axId val="-2925364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152224"/>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B476-469A-B144-080C54BFC7C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'Q2'!$B$388:$B$396</c:f>
              <c:strCache>
                <c:ptCount val="9"/>
                <c:pt idx="0">
                  <c:v>Accolade Industrial Fund</c:v>
                </c:pt>
                <c:pt idx="1">
                  <c:v>ZDR Investments SICAV a.s., podfond ZDR Real Estate</c:v>
                </c:pt>
                <c:pt idx="2">
                  <c:v>Generali realitní fond</c:v>
                </c:pt>
                <c:pt idx="3">
                  <c:v>Trikaya nemovitostní fond SICAV, a.s.</c:v>
                </c:pt>
                <c:pt idx="4">
                  <c:v>Arete Invest CEE II</c:v>
                </c:pt>
                <c:pt idx="5">
                  <c:v>NOVA Real Estate – podfond 1</c:v>
                </c:pt>
                <c:pt idx="6">
                  <c:v>Česká pole 2015 otevřený podílový fond</c:v>
                </c:pt>
                <c:pt idx="7">
                  <c:v>DOMOPLAN investiční fond s proměnným základním kapitálem, a.s.</c:v>
                </c:pt>
                <c:pt idx="8">
                  <c:v>Československý nemovitostní fond SICAV</c:v>
                </c:pt>
              </c:strCache>
            </c:strRef>
          </c:cat>
          <c:val>
            <c:numRef>
              <c:f>'Q2'!$F$388:$F$396</c:f>
              <c:numCache>
                <c:formatCode>General</c:formatCode>
                <c:ptCount val="9"/>
                <c:pt idx="0">
                  <c:v>960</c:v>
                </c:pt>
                <c:pt idx="1">
                  <c:v>870</c:v>
                </c:pt>
                <c:pt idx="2">
                  <c:v>280</c:v>
                </c:pt>
                <c:pt idx="3">
                  <c:v>125</c:v>
                </c:pt>
                <c:pt idx="4">
                  <c:v>100</c:v>
                </c:pt>
                <c:pt idx="5">
                  <c:v>80</c:v>
                </c:pt>
                <c:pt idx="6">
                  <c:v>65</c:v>
                </c:pt>
                <c:pt idx="7">
                  <c:v>40</c:v>
                </c:pt>
                <c:pt idx="8">
                  <c:v>21</c:v>
                </c:pt>
              </c:numCache>
            </c:numRef>
          </c:val>
          <c:extLst>
            <c:ext xmlns:c16="http://schemas.microsoft.com/office/drawing/2014/chart" uri="{C3380CC4-5D6E-409C-BE32-E72D297353CC}">
              <c16:uniqueId val="{00000002-B476-469A-B144-080C54BFC7CF}"/>
            </c:ext>
          </c:extLst>
        </c:ser>
        <c:dLbls>
          <c:dLblPos val="outEnd"/>
          <c:showLegendKey val="0"/>
          <c:showVal val="1"/>
          <c:showCatName val="0"/>
          <c:showSerName val="0"/>
          <c:showPercent val="0"/>
          <c:showBubbleSize val="0"/>
        </c:dLbls>
        <c:gapWidth val="182"/>
        <c:axId val="46612928"/>
        <c:axId val="4661524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'Q2'!$B$388:$B$396</c15:sqref>
                        </c15:formulaRef>
                      </c:ext>
                    </c:extLst>
                    <c:strCache>
                      <c:ptCount val="9"/>
                      <c:pt idx="0">
                        <c:v>Accolade Industrial Fund</c:v>
                      </c:pt>
                      <c:pt idx="1">
                        <c:v>ZDR Investments SICAV a.s., podfond ZDR Real Estate</c:v>
                      </c:pt>
                      <c:pt idx="2">
                        <c:v>Generali realitní fond</c:v>
                      </c:pt>
                      <c:pt idx="3">
                        <c:v>Trikaya nemovitostní fond SICAV, a.s.</c:v>
                      </c:pt>
                      <c:pt idx="4">
                        <c:v>Arete Invest CEE II</c:v>
                      </c:pt>
                      <c:pt idx="5">
                        <c:v>NOVA Real Estate – podfond 1</c:v>
                      </c:pt>
                      <c:pt idx="6">
                        <c:v>Česká pole 2015 otevřený podílový fond</c:v>
                      </c:pt>
                      <c:pt idx="7">
                        <c:v>DOMOPLAN investiční fond s proměnným základním kapitálem, a.s.</c:v>
                      </c:pt>
                      <c:pt idx="8">
                        <c:v>Československý nemovitostní fond SICAV</c:v>
                      </c:pt>
                    </c:strCache>
                  </c:strRef>
                </c:cat>
                <c:val>
                  <c:numRef>
                    <c:extLst>
                      <c:ext uri="{02D57815-91ED-43cb-92C2-25804820EDAC}">
                        <c15:formulaRef>
                          <c15:sqref>'Q2'!$C$388:$C$399</c15:sqref>
                        </c15:formulaRef>
                      </c:ext>
                    </c:extLst>
                    <c:numCache>
                      <c:formatCode>General</c:formatCode>
                      <c:ptCount val="12"/>
                      <c:pt idx="0">
                        <c:v>1</c:v>
                      </c:pt>
                      <c:pt idx="1">
                        <c:v>9</c:v>
                      </c:pt>
                      <c:pt idx="2">
                        <c:v>3</c:v>
                      </c:pt>
                      <c:pt idx="3">
                        <c:v>11</c:v>
                      </c:pt>
                      <c:pt idx="4">
                        <c:v>4</c:v>
                      </c:pt>
                      <c:pt idx="5">
                        <c:v>10</c:v>
                      </c:pt>
                      <c:pt idx="6">
                        <c:v>13</c:v>
                      </c:pt>
                      <c:pt idx="7">
                        <c:v>8</c:v>
                      </c:pt>
                      <c:pt idx="8">
                        <c:v>#N/A</c:v>
                      </c:pt>
                      <c:pt idx="9">
                        <c:v>2</c:v>
                      </c:pt>
                      <c:pt idx="10">
                        <c:v>12</c:v>
                      </c:pt>
                      <c:pt idx="11">
                        <c:v>#N/A</c:v>
                      </c:pt>
                    </c:numCache>
                  </c:numRef>
                </c:val>
                <c:extLst>
                  <c:ext xmlns:c16="http://schemas.microsoft.com/office/drawing/2014/chart" uri="{C3380CC4-5D6E-409C-BE32-E72D297353CC}">
                    <c16:uniqueId val="{00000003-B476-469A-B144-080C54BFC7CF}"/>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'Q2'!$B$388:$B$396</c15:sqref>
                        </c15:formulaRef>
                      </c:ext>
                    </c:extLst>
                    <c:strCache>
                      <c:ptCount val="9"/>
                      <c:pt idx="0">
                        <c:v>Accolade Industrial Fund</c:v>
                      </c:pt>
                      <c:pt idx="1">
                        <c:v>ZDR Investments SICAV a.s., podfond ZDR Real Estate</c:v>
                      </c:pt>
                      <c:pt idx="2">
                        <c:v>Generali realitní fond</c:v>
                      </c:pt>
                      <c:pt idx="3">
                        <c:v>Trikaya nemovitostní fond SICAV, a.s.</c:v>
                      </c:pt>
                      <c:pt idx="4">
                        <c:v>Arete Invest CEE II</c:v>
                      </c:pt>
                      <c:pt idx="5">
                        <c:v>NOVA Real Estate – podfond 1</c:v>
                      </c:pt>
                      <c:pt idx="6">
                        <c:v>Česká pole 2015 otevřený podílový fond</c:v>
                      </c:pt>
                      <c:pt idx="7">
                        <c:v>DOMOPLAN investiční fond s proměnným základním kapitálem, a.s.</c:v>
                      </c:pt>
                      <c:pt idx="8">
                        <c:v>Československý nemovitostní fond SICAV</c:v>
                      </c:pt>
                    </c:strCache>
                  </c:strRef>
                </c:cat>
                <c:val>
                  <c:numRef>
                    <c:extLst xmlns:c15="http://schemas.microsoft.com/office/drawing/2012/chart">
                      <c:ext xmlns:c15="http://schemas.microsoft.com/office/drawing/2012/chart" uri="{02D57815-91ED-43cb-92C2-25804820EDAC}">
                        <c15:formulaRef>
                          <c15:sqref>'Q2'!$D$388:$D$399</c15:sqref>
                        </c15:formulaRef>
                      </c:ext>
                    </c:extLst>
                    <c:numCache>
                      <c:formatCode>General</c:formatCode>
                      <c:ptCount val="12"/>
                    </c:numCache>
                  </c:numRef>
                </c:val>
                <c:extLst xmlns:c15="http://schemas.microsoft.com/office/drawing/2012/chart">
                  <c:ext xmlns:c16="http://schemas.microsoft.com/office/drawing/2014/chart" uri="{C3380CC4-5D6E-409C-BE32-E72D297353CC}">
                    <c16:uniqueId val="{00000004-B476-469A-B144-080C54BFC7CF}"/>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'Q2'!$B$388:$B$396</c15:sqref>
                        </c15:formulaRef>
                      </c:ext>
                    </c:extLst>
                    <c:strCache>
                      <c:ptCount val="9"/>
                      <c:pt idx="0">
                        <c:v>Accolade Industrial Fund</c:v>
                      </c:pt>
                      <c:pt idx="1">
                        <c:v>ZDR Investments SICAV a.s., podfond ZDR Real Estate</c:v>
                      </c:pt>
                      <c:pt idx="2">
                        <c:v>Generali realitní fond</c:v>
                      </c:pt>
                      <c:pt idx="3">
                        <c:v>Trikaya nemovitostní fond SICAV, a.s.</c:v>
                      </c:pt>
                      <c:pt idx="4">
                        <c:v>Arete Invest CEE II</c:v>
                      </c:pt>
                      <c:pt idx="5">
                        <c:v>NOVA Real Estate – podfond 1</c:v>
                      </c:pt>
                      <c:pt idx="6">
                        <c:v>Česká pole 2015 otevřený podílový fond</c:v>
                      </c:pt>
                      <c:pt idx="7">
                        <c:v>DOMOPLAN investiční fond s proměnným základním kapitálem, a.s.</c:v>
                      </c:pt>
                      <c:pt idx="8">
                        <c:v>Československý nemovitostní fond SICAV</c:v>
                      </c:pt>
                    </c:strCache>
                  </c:strRef>
                </c:cat>
                <c:val>
                  <c:numRef>
                    <c:extLst xmlns:c15="http://schemas.microsoft.com/office/drawing/2012/chart">
                      <c:ext xmlns:c15="http://schemas.microsoft.com/office/drawing/2012/chart" uri="{02D57815-91ED-43cb-92C2-25804820EDAC}">
                        <c15:formulaRef>
                          <c15:sqref>'Q2'!$E$388:$E$399</c15:sqref>
                        </c15:formulaRef>
                      </c:ext>
                    </c:extLst>
                    <c:numCache>
                      <c:formatCode>General</c:formatCode>
                      <c:ptCount val="12"/>
                    </c:numCache>
                  </c:numRef>
                </c:val>
                <c:extLst xmlns:c15="http://schemas.microsoft.com/office/drawing/2012/chart">
                  <c:ext xmlns:c16="http://schemas.microsoft.com/office/drawing/2014/chart" uri="{C3380CC4-5D6E-409C-BE32-E72D297353CC}">
                    <c16:uniqueId val="{00000005-B476-469A-B144-080C54BFC7CF}"/>
                  </c:ext>
                </c:extLst>
              </c15:ser>
            </c15:filteredBarSeries>
          </c:ext>
        </c:extLst>
      </c:barChart>
      <c:catAx>
        <c:axId val="4661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615248"/>
        <c:crosses val="autoZero"/>
        <c:auto val="1"/>
        <c:lblAlgn val="ctr"/>
        <c:lblOffset val="100"/>
        <c:noMultiLvlLbl val="0"/>
      </c:catAx>
      <c:valAx>
        <c:axId val="4661524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6129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857403655711098E-2"/>
          <c:y val="5.7645497110916599E-2"/>
          <c:w val="0.88006304198726804"/>
          <c:h val="0.44354640710100102"/>
        </c:manualLayout>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AA64-46F0-989E-B8F485737F38}"/>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'Q2'!$B$97:$B$106</c:f>
              <c:strCache>
                <c:ptCount val="10"/>
                <c:pt idx="0">
                  <c:v>WOOD &amp; Company Office podfond</c:v>
                </c:pt>
                <c:pt idx="1">
                  <c:v>NOVA Real Estate – podfond 1</c:v>
                </c:pt>
                <c:pt idx="2">
                  <c:v>Accolade Industrial Fund</c:v>
                </c:pt>
                <c:pt idx="3">
                  <c:v>ZDR Investments SICAV a.s., podfond ZDR Real Estate</c:v>
                </c:pt>
                <c:pt idx="4">
                  <c:v>WOOD &amp; Company Retail podfond (formerly WOOD &amp; Company Realitní Podfond I.)</c:v>
                </c:pt>
                <c:pt idx="5">
                  <c:v>Československý nemovitostní fond SICAV</c:v>
                </c:pt>
                <c:pt idx="6">
                  <c:v>Arete Invest CEE II</c:v>
                </c:pt>
                <c:pt idx="7">
                  <c:v>Generali realitní fond</c:v>
                </c:pt>
                <c:pt idx="8">
                  <c:v>Česká pole 2015 otevřený podílový fond</c:v>
                </c:pt>
                <c:pt idx="9">
                  <c:v>Czech Capital RE Fund SICAV</c:v>
                </c:pt>
              </c:strCache>
            </c:strRef>
          </c:cat>
          <c:val>
            <c:numRef>
              <c:f>'Q2'!$G$97:$G$106</c:f>
              <c:numCache>
                <c:formatCode>0.0%</c:formatCode>
                <c:ptCount val="10"/>
                <c:pt idx="0">
                  <c:v>0.61339999999999995</c:v>
                </c:pt>
                <c:pt idx="1">
                  <c:v>0.57140000000000002</c:v>
                </c:pt>
                <c:pt idx="2">
                  <c:v>0.56259999999999999</c:v>
                </c:pt>
                <c:pt idx="3">
                  <c:v>0.55900000000000005</c:v>
                </c:pt>
                <c:pt idx="4">
                  <c:v>0.54820000000000002</c:v>
                </c:pt>
                <c:pt idx="5">
                  <c:v>0.5</c:v>
                </c:pt>
                <c:pt idx="6">
                  <c:v>0.42699999999999999</c:v>
                </c:pt>
                <c:pt idx="7">
                  <c:v>0</c:v>
                </c:pt>
                <c:pt idx="8">
                  <c:v>0</c:v>
                </c:pt>
                <c:pt idx="9">
                  <c:v>0</c:v>
                </c:pt>
              </c:numCache>
            </c:numRef>
          </c:val>
          <c:extLst>
            <c:ext xmlns:c16="http://schemas.microsoft.com/office/drawing/2014/chart" uri="{C3380CC4-5D6E-409C-BE32-E72D297353CC}">
              <c16:uniqueId val="{00000002-AA64-46F0-989E-B8F485737F38}"/>
            </c:ext>
          </c:extLst>
        </c:ser>
        <c:dLbls>
          <c:dLblPos val="outEnd"/>
          <c:showLegendKey val="0"/>
          <c:showVal val="1"/>
          <c:showCatName val="0"/>
          <c:showSerName val="0"/>
          <c:showPercent val="0"/>
          <c:showBubbleSize val="0"/>
        </c:dLbls>
        <c:gapWidth val="182"/>
        <c:axId val="-31871008"/>
        <c:axId val="-3186868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'Q2'!$B$97:$B$106</c15:sqref>
                        </c15:formulaRef>
                      </c:ext>
                    </c:extLst>
                    <c:strCache>
                      <c:ptCount val="10"/>
                      <c:pt idx="0">
                        <c:v>WOOD &amp; Company Office podfond</c:v>
                      </c:pt>
                      <c:pt idx="1">
                        <c:v>NOVA Real Estate – podfond 1</c:v>
                      </c:pt>
                      <c:pt idx="2">
                        <c:v>Accolade Industrial Fund</c:v>
                      </c:pt>
                      <c:pt idx="3">
                        <c:v>ZDR Investments SICAV a.s., podfond ZDR Real Estate</c:v>
                      </c:pt>
                      <c:pt idx="4">
                        <c:v>WOOD &amp; Company Retail podfond (formerly WOOD &amp; Company Realitní Podfond I.)</c:v>
                      </c:pt>
                      <c:pt idx="5">
                        <c:v>Československý nemovitostní fond SICAV</c:v>
                      </c:pt>
                      <c:pt idx="6">
                        <c:v>Arete Invest CEE II</c:v>
                      </c:pt>
                      <c:pt idx="7">
                        <c:v>Generali realitní fond</c:v>
                      </c:pt>
                      <c:pt idx="8">
                        <c:v>Česká pole 2015 otevřený podílový fond</c:v>
                      </c:pt>
                      <c:pt idx="9">
                        <c:v>Czech Capital RE Fund SICAV</c:v>
                      </c:pt>
                    </c:strCache>
                  </c:strRef>
                </c:cat>
                <c:val>
                  <c:numRef>
                    <c:extLst>
                      <c:ext uri="{02D57815-91ED-43cb-92C2-25804820EDAC}">
                        <c15:formulaRef>
                          <c15:sqref>'Q2'!$C$97:$C$106</c15:sqref>
                        </c15:formulaRef>
                      </c:ext>
                    </c:extLst>
                    <c:numCache>
                      <c:formatCode>General</c:formatCode>
                      <c:ptCount val="10"/>
                      <c:pt idx="0">
                        <c:v>#N/A</c:v>
                      </c:pt>
                      <c:pt idx="1">
                        <c:v>10</c:v>
                      </c:pt>
                      <c:pt idx="2">
                        <c:v>1</c:v>
                      </c:pt>
                      <c:pt idx="3">
                        <c:v>9</c:v>
                      </c:pt>
                      <c:pt idx="4">
                        <c:v>12</c:v>
                      </c:pt>
                      <c:pt idx="5">
                        <c:v>#N/A</c:v>
                      </c:pt>
                      <c:pt idx="6">
                        <c:v>4</c:v>
                      </c:pt>
                      <c:pt idx="7">
                        <c:v>3</c:v>
                      </c:pt>
                      <c:pt idx="8">
                        <c:v>13</c:v>
                      </c:pt>
                      <c:pt idx="9">
                        <c:v>2</c:v>
                      </c:pt>
                    </c:numCache>
                  </c:numRef>
                </c:val>
                <c:extLst>
                  <c:ext xmlns:c16="http://schemas.microsoft.com/office/drawing/2014/chart" uri="{C3380CC4-5D6E-409C-BE32-E72D297353CC}">
                    <c16:uniqueId val="{00000003-AA64-46F0-989E-B8F485737F38}"/>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'Q2'!$B$97:$B$106</c15:sqref>
                        </c15:formulaRef>
                      </c:ext>
                    </c:extLst>
                    <c:strCache>
                      <c:ptCount val="10"/>
                      <c:pt idx="0">
                        <c:v>WOOD &amp; Company Office podfond</c:v>
                      </c:pt>
                      <c:pt idx="1">
                        <c:v>NOVA Real Estate – podfond 1</c:v>
                      </c:pt>
                      <c:pt idx="2">
                        <c:v>Accolade Industrial Fund</c:v>
                      </c:pt>
                      <c:pt idx="3">
                        <c:v>ZDR Investments SICAV a.s., podfond ZDR Real Estate</c:v>
                      </c:pt>
                      <c:pt idx="4">
                        <c:v>WOOD &amp; Company Retail podfond (formerly WOOD &amp; Company Realitní Podfond I.)</c:v>
                      </c:pt>
                      <c:pt idx="5">
                        <c:v>Československý nemovitostní fond SICAV</c:v>
                      </c:pt>
                      <c:pt idx="6">
                        <c:v>Arete Invest CEE II</c:v>
                      </c:pt>
                      <c:pt idx="7">
                        <c:v>Generali realitní fond</c:v>
                      </c:pt>
                      <c:pt idx="8">
                        <c:v>Česká pole 2015 otevřený podílový fond</c:v>
                      </c:pt>
                      <c:pt idx="9">
                        <c:v>Czech Capital RE Fund SICAV</c:v>
                      </c:pt>
                    </c:strCache>
                  </c:strRef>
                </c:cat>
                <c:val>
                  <c:numRef>
                    <c:extLst xmlns:c15="http://schemas.microsoft.com/office/drawing/2012/chart">
                      <c:ext xmlns:c15="http://schemas.microsoft.com/office/drawing/2012/chart" uri="{02D57815-91ED-43cb-92C2-25804820EDAC}">
                        <c15:formulaRef>
                          <c15:sqref>'Q2'!$D$97:$D$106</c15:sqref>
                        </c15:formulaRef>
                      </c:ext>
                    </c:extLst>
                    <c:numCache>
                      <c:formatCode>General</c:formatCode>
                      <c:ptCount val="10"/>
                    </c:numCache>
                  </c:numRef>
                </c:val>
                <c:extLst xmlns:c15="http://schemas.microsoft.com/office/drawing/2012/chart">
                  <c:ext xmlns:c16="http://schemas.microsoft.com/office/drawing/2014/chart" uri="{C3380CC4-5D6E-409C-BE32-E72D297353CC}">
                    <c16:uniqueId val="{00000004-AA64-46F0-989E-B8F485737F38}"/>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'Q2'!$B$97:$B$106</c15:sqref>
                        </c15:formulaRef>
                      </c:ext>
                    </c:extLst>
                    <c:strCache>
                      <c:ptCount val="10"/>
                      <c:pt idx="0">
                        <c:v>WOOD &amp; Company Office podfond</c:v>
                      </c:pt>
                      <c:pt idx="1">
                        <c:v>NOVA Real Estate – podfond 1</c:v>
                      </c:pt>
                      <c:pt idx="2">
                        <c:v>Accolade Industrial Fund</c:v>
                      </c:pt>
                      <c:pt idx="3">
                        <c:v>ZDR Investments SICAV a.s., podfond ZDR Real Estate</c:v>
                      </c:pt>
                      <c:pt idx="4">
                        <c:v>WOOD &amp; Company Retail podfond (formerly WOOD &amp; Company Realitní Podfond I.)</c:v>
                      </c:pt>
                      <c:pt idx="5">
                        <c:v>Československý nemovitostní fond SICAV</c:v>
                      </c:pt>
                      <c:pt idx="6">
                        <c:v>Arete Invest CEE II</c:v>
                      </c:pt>
                      <c:pt idx="7">
                        <c:v>Generali realitní fond</c:v>
                      </c:pt>
                      <c:pt idx="8">
                        <c:v>Česká pole 2015 otevřený podílový fond</c:v>
                      </c:pt>
                      <c:pt idx="9">
                        <c:v>Czech Capital RE Fund SICAV</c:v>
                      </c:pt>
                    </c:strCache>
                  </c:strRef>
                </c:cat>
                <c:val>
                  <c:numRef>
                    <c:extLst xmlns:c15="http://schemas.microsoft.com/office/drawing/2012/chart">
                      <c:ext xmlns:c15="http://schemas.microsoft.com/office/drawing/2012/chart" uri="{02D57815-91ED-43cb-92C2-25804820EDAC}">
                        <c15:formulaRef>
                          <c15:sqref>'Q2'!$E$97:$E$106</c15:sqref>
                        </c15:formulaRef>
                      </c:ext>
                    </c:extLst>
                    <c:numCache>
                      <c:formatCode>General</c:formatCode>
                      <c:ptCount val="10"/>
                    </c:numCache>
                  </c:numRef>
                </c:val>
                <c:extLst xmlns:c15="http://schemas.microsoft.com/office/drawing/2012/chart">
                  <c:ext xmlns:c16="http://schemas.microsoft.com/office/drawing/2014/chart" uri="{C3380CC4-5D6E-409C-BE32-E72D297353CC}">
                    <c16:uniqueId val="{00000005-AA64-46F0-989E-B8F485737F38}"/>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'Q2'!$B$97:$B$106</c15:sqref>
                        </c15:formulaRef>
                      </c:ext>
                    </c:extLst>
                    <c:strCache>
                      <c:ptCount val="10"/>
                      <c:pt idx="0">
                        <c:v>WOOD &amp; Company Office podfond</c:v>
                      </c:pt>
                      <c:pt idx="1">
                        <c:v>NOVA Real Estate – podfond 1</c:v>
                      </c:pt>
                      <c:pt idx="2">
                        <c:v>Accolade Industrial Fund</c:v>
                      </c:pt>
                      <c:pt idx="3">
                        <c:v>ZDR Investments SICAV a.s., podfond ZDR Real Estate</c:v>
                      </c:pt>
                      <c:pt idx="4">
                        <c:v>WOOD &amp; Company Retail podfond (formerly WOOD &amp; Company Realitní Podfond I.)</c:v>
                      </c:pt>
                      <c:pt idx="5">
                        <c:v>Československý nemovitostní fond SICAV</c:v>
                      </c:pt>
                      <c:pt idx="6">
                        <c:v>Arete Invest CEE II</c:v>
                      </c:pt>
                      <c:pt idx="7">
                        <c:v>Generali realitní fond</c:v>
                      </c:pt>
                      <c:pt idx="8">
                        <c:v>Česká pole 2015 otevřený podílový fond</c:v>
                      </c:pt>
                      <c:pt idx="9">
                        <c:v>Czech Capital RE Fund SICAV</c:v>
                      </c:pt>
                    </c:strCache>
                  </c:strRef>
                </c:cat>
                <c:val>
                  <c:numRef>
                    <c:extLst xmlns:c15="http://schemas.microsoft.com/office/drawing/2012/chart">
                      <c:ext xmlns:c15="http://schemas.microsoft.com/office/drawing/2012/chart" uri="{02D57815-91ED-43cb-92C2-25804820EDAC}">
                        <c15:formulaRef>
                          <c15:sqref>'Q2'!$F$97:$F$106</c15:sqref>
                        </c15:formulaRef>
                      </c:ext>
                    </c:extLst>
                    <c:numCache>
                      <c:formatCode>General</c:formatCode>
                      <c:ptCount val="10"/>
                    </c:numCache>
                  </c:numRef>
                </c:val>
                <c:extLst xmlns:c15="http://schemas.microsoft.com/office/drawing/2012/chart">
                  <c:ext xmlns:c16="http://schemas.microsoft.com/office/drawing/2014/chart" uri="{C3380CC4-5D6E-409C-BE32-E72D297353CC}">
                    <c16:uniqueId val="{00000006-AA64-46F0-989E-B8F485737F38}"/>
                  </c:ext>
                </c:extLst>
              </c15:ser>
            </c15:filteredBarSeries>
          </c:ext>
        </c:extLst>
      </c:barChart>
      <c:catAx>
        <c:axId val="-31871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900" b="0" i="0" u="none" strike="noStrike" kern="1200" baseline="0">
                <a:solidFill>
                  <a:schemeClr val="tx1">
                    <a:lumMod val="65000"/>
                    <a:lumOff val="35000"/>
                  </a:schemeClr>
                </a:solidFill>
                <a:latin typeface="+mn-lt"/>
                <a:ea typeface="+mn-ea"/>
                <a:cs typeface="+mn-cs"/>
              </a:defRPr>
            </a:pPr>
            <a:endParaRPr lang="cs-CZ"/>
          </a:p>
        </c:txPr>
        <c:crossAx val="-31868688"/>
        <c:crosses val="autoZero"/>
        <c:auto val="1"/>
        <c:lblAlgn val="ctr"/>
        <c:lblOffset val="100"/>
        <c:noMultiLvlLbl val="0"/>
      </c:catAx>
      <c:valAx>
        <c:axId val="-3186868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187100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AA6D-46E5-AF01-5A5054AC045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'Q2'!$B$129:$B$140</c:f>
              <c:strCache>
                <c:ptCount val="12"/>
                <c:pt idx="0">
                  <c:v>Accolade Industrial Fund</c:v>
                </c:pt>
                <c:pt idx="1">
                  <c:v>NOVA Real Estate – podfond 1</c:v>
                </c:pt>
                <c:pt idx="2">
                  <c:v>WOOD &amp; Company Office podfond</c:v>
                </c:pt>
                <c:pt idx="3">
                  <c:v>WOOD &amp; Company Retail podfond (formerly WOOD &amp; Company Realitní Podfond I.)</c:v>
                </c:pt>
                <c:pt idx="4">
                  <c:v>Arete Invest CEE II</c:v>
                </c:pt>
                <c:pt idx="5">
                  <c:v>ZDR Investments SICAV a.s., podfond ZDR Real Estate</c:v>
                </c:pt>
                <c:pt idx="6">
                  <c:v>Československý nemovitostní fond SICAV</c:v>
                </c:pt>
                <c:pt idx="7">
                  <c:v>Generali realitní fond</c:v>
                </c:pt>
                <c:pt idx="8">
                  <c:v>SPILBERK investiční fond s proměnným základním kapitálem, a.s. </c:v>
                </c:pt>
                <c:pt idx="9">
                  <c:v>DOMOPLAN investiční fond s proměnným základním kapitálem, a.s.</c:v>
                </c:pt>
                <c:pt idx="10">
                  <c:v>Česká pole 2015 otevřený podílový fond</c:v>
                </c:pt>
                <c:pt idx="11">
                  <c:v>Czech Capital RE Fund SICAV</c:v>
                </c:pt>
              </c:strCache>
            </c:strRef>
          </c:cat>
          <c:val>
            <c:numRef>
              <c:f>'Q2'!$F$129:$F$140</c:f>
              <c:numCache>
                <c:formatCode>0</c:formatCode>
                <c:ptCount val="12"/>
                <c:pt idx="0">
                  <c:v>16630</c:v>
                </c:pt>
                <c:pt idx="1">
                  <c:v>8850.94</c:v>
                </c:pt>
                <c:pt idx="2">
                  <c:v>8663.76</c:v>
                </c:pt>
                <c:pt idx="3">
                  <c:v>5505.4985999999999</c:v>
                </c:pt>
                <c:pt idx="4">
                  <c:v>2516.28748</c:v>
                </c:pt>
                <c:pt idx="5">
                  <c:v>2122</c:v>
                </c:pt>
                <c:pt idx="6">
                  <c:v>838</c:v>
                </c:pt>
                <c:pt idx="7">
                  <c:v>382.7</c:v>
                </c:pt>
                <c:pt idx="8">
                  <c:v>362</c:v>
                </c:pt>
                <c:pt idx="9">
                  <c:v>352</c:v>
                </c:pt>
                <c:pt idx="10" formatCode="General">
                  <c:v>180.42028099999999</c:v>
                </c:pt>
                <c:pt idx="11">
                  <c:v>162</c:v>
                </c:pt>
              </c:numCache>
            </c:numRef>
          </c:val>
          <c:extLst>
            <c:ext xmlns:c16="http://schemas.microsoft.com/office/drawing/2014/chart" uri="{C3380CC4-5D6E-409C-BE32-E72D297353CC}">
              <c16:uniqueId val="{00000002-AA6D-46E5-AF01-5A5054AC0450}"/>
            </c:ext>
          </c:extLst>
        </c:ser>
        <c:dLbls>
          <c:dLblPos val="outEnd"/>
          <c:showLegendKey val="0"/>
          <c:showVal val="1"/>
          <c:showCatName val="0"/>
          <c:showSerName val="0"/>
          <c:showPercent val="0"/>
          <c:showBubbleSize val="0"/>
        </c:dLbls>
        <c:gapWidth val="182"/>
        <c:axId val="59001664"/>
        <c:axId val="59003984"/>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'Q2'!$B$129:$B$140</c15:sqref>
                        </c15:formulaRef>
                      </c:ext>
                    </c:extLst>
                    <c:strCache>
                      <c:ptCount val="12"/>
                      <c:pt idx="0">
                        <c:v>Accolade Industrial Fund</c:v>
                      </c:pt>
                      <c:pt idx="1">
                        <c:v>NOVA Real Estate – podfond 1</c:v>
                      </c:pt>
                      <c:pt idx="2">
                        <c:v>WOOD &amp; Company Office podfond</c:v>
                      </c:pt>
                      <c:pt idx="3">
                        <c:v>WOOD &amp; Company Retail podfond (formerly WOOD &amp; Company Realitní Podfond I.)</c:v>
                      </c:pt>
                      <c:pt idx="4">
                        <c:v>Arete Invest CEE II</c:v>
                      </c:pt>
                      <c:pt idx="5">
                        <c:v>ZDR Investments SICAV a.s., podfond ZDR Real Estate</c:v>
                      </c:pt>
                      <c:pt idx="6">
                        <c:v>Československý nemovitostní fond SICAV</c:v>
                      </c:pt>
                      <c:pt idx="7">
                        <c:v>Generali realitní fond</c:v>
                      </c:pt>
                      <c:pt idx="8">
                        <c:v>SPILBERK investiční fond s proměnným základním kapitálem, a.s. </c:v>
                      </c:pt>
                      <c:pt idx="9">
                        <c:v>DOMOPLAN investiční fond s proměnným základním kapitálem, a.s.</c:v>
                      </c:pt>
                      <c:pt idx="10">
                        <c:v>Česká pole 2015 otevřený podílový fond</c:v>
                      </c:pt>
                      <c:pt idx="11">
                        <c:v>Czech Capital RE Fund SICAV</c:v>
                      </c:pt>
                    </c:strCache>
                  </c:strRef>
                </c:cat>
                <c:val>
                  <c:numRef>
                    <c:extLst>
                      <c:ext uri="{02D57815-91ED-43cb-92C2-25804820EDAC}">
                        <c15:formulaRef>
                          <c15:sqref>'Q2'!$C$130:$C$141</c15:sqref>
                        </c15:formulaRef>
                      </c:ext>
                    </c:extLst>
                    <c:numCache>
                      <c:formatCode>General</c:formatCode>
                      <c:ptCount val="12"/>
                      <c:pt idx="0">
                        <c:v>10</c:v>
                      </c:pt>
                      <c:pt idx="1">
                        <c:v>#N/A</c:v>
                      </c:pt>
                      <c:pt idx="2">
                        <c:v>12</c:v>
                      </c:pt>
                      <c:pt idx="3">
                        <c:v>4</c:v>
                      </c:pt>
                      <c:pt idx="4">
                        <c:v>9</c:v>
                      </c:pt>
                      <c:pt idx="5">
                        <c:v>#N/A</c:v>
                      </c:pt>
                      <c:pt idx="6">
                        <c:v>3</c:v>
                      </c:pt>
                      <c:pt idx="7">
                        <c:v>5</c:v>
                      </c:pt>
                      <c:pt idx="8">
                        <c:v>8</c:v>
                      </c:pt>
                      <c:pt idx="9">
                        <c:v>13</c:v>
                      </c:pt>
                      <c:pt idx="10">
                        <c:v>2</c:v>
                      </c:pt>
                      <c:pt idx="11">
                        <c:v>6</c:v>
                      </c:pt>
                    </c:numCache>
                  </c:numRef>
                </c:val>
                <c:extLst>
                  <c:ext xmlns:c16="http://schemas.microsoft.com/office/drawing/2014/chart" uri="{C3380CC4-5D6E-409C-BE32-E72D297353CC}">
                    <c16:uniqueId val="{00000003-AA6D-46E5-AF01-5A5054AC0450}"/>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'Q2'!$B$129:$B$140</c15:sqref>
                        </c15:formulaRef>
                      </c:ext>
                    </c:extLst>
                    <c:strCache>
                      <c:ptCount val="12"/>
                      <c:pt idx="0">
                        <c:v>Accolade Industrial Fund</c:v>
                      </c:pt>
                      <c:pt idx="1">
                        <c:v>NOVA Real Estate – podfond 1</c:v>
                      </c:pt>
                      <c:pt idx="2">
                        <c:v>WOOD &amp; Company Office podfond</c:v>
                      </c:pt>
                      <c:pt idx="3">
                        <c:v>WOOD &amp; Company Retail podfond (formerly WOOD &amp; Company Realitní Podfond I.)</c:v>
                      </c:pt>
                      <c:pt idx="4">
                        <c:v>Arete Invest CEE II</c:v>
                      </c:pt>
                      <c:pt idx="5">
                        <c:v>ZDR Investments SICAV a.s., podfond ZDR Real Estate</c:v>
                      </c:pt>
                      <c:pt idx="6">
                        <c:v>Československý nemovitostní fond SICAV</c:v>
                      </c:pt>
                      <c:pt idx="7">
                        <c:v>Generali realitní fond</c:v>
                      </c:pt>
                      <c:pt idx="8">
                        <c:v>SPILBERK investiční fond s proměnným základním kapitálem, a.s. </c:v>
                      </c:pt>
                      <c:pt idx="9">
                        <c:v>DOMOPLAN investiční fond s proměnným základním kapitálem, a.s.</c:v>
                      </c:pt>
                      <c:pt idx="10">
                        <c:v>Česká pole 2015 otevřený podílový fond</c:v>
                      </c:pt>
                      <c:pt idx="11">
                        <c:v>Czech Capital RE Fund SICAV</c:v>
                      </c:pt>
                    </c:strCache>
                  </c:strRef>
                </c:cat>
                <c:val>
                  <c:numRef>
                    <c:extLst xmlns:c15="http://schemas.microsoft.com/office/drawing/2012/chart">
                      <c:ext xmlns:c15="http://schemas.microsoft.com/office/drawing/2012/chart" uri="{02D57815-91ED-43cb-92C2-25804820EDAC}">
                        <c15:formulaRef>
                          <c15:sqref>'Q2'!$D$130:$D$141</c15:sqref>
                        </c15:formulaRef>
                      </c:ext>
                    </c:extLst>
                    <c:numCache>
                      <c:formatCode>General</c:formatCode>
                      <c:ptCount val="12"/>
                    </c:numCache>
                  </c:numRef>
                </c:val>
                <c:extLst xmlns:c15="http://schemas.microsoft.com/office/drawing/2012/chart">
                  <c:ext xmlns:c16="http://schemas.microsoft.com/office/drawing/2014/chart" uri="{C3380CC4-5D6E-409C-BE32-E72D297353CC}">
                    <c16:uniqueId val="{00000004-AA6D-46E5-AF01-5A5054AC0450}"/>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'Q2'!$B$129:$B$140</c15:sqref>
                        </c15:formulaRef>
                      </c:ext>
                    </c:extLst>
                    <c:strCache>
                      <c:ptCount val="12"/>
                      <c:pt idx="0">
                        <c:v>Accolade Industrial Fund</c:v>
                      </c:pt>
                      <c:pt idx="1">
                        <c:v>NOVA Real Estate – podfond 1</c:v>
                      </c:pt>
                      <c:pt idx="2">
                        <c:v>WOOD &amp; Company Office podfond</c:v>
                      </c:pt>
                      <c:pt idx="3">
                        <c:v>WOOD &amp; Company Retail podfond (formerly WOOD &amp; Company Realitní Podfond I.)</c:v>
                      </c:pt>
                      <c:pt idx="4">
                        <c:v>Arete Invest CEE II</c:v>
                      </c:pt>
                      <c:pt idx="5">
                        <c:v>ZDR Investments SICAV a.s., podfond ZDR Real Estate</c:v>
                      </c:pt>
                      <c:pt idx="6">
                        <c:v>Československý nemovitostní fond SICAV</c:v>
                      </c:pt>
                      <c:pt idx="7">
                        <c:v>Generali realitní fond</c:v>
                      </c:pt>
                      <c:pt idx="8">
                        <c:v>SPILBERK investiční fond s proměnným základním kapitálem, a.s. </c:v>
                      </c:pt>
                      <c:pt idx="9">
                        <c:v>DOMOPLAN investiční fond s proměnným základním kapitálem, a.s.</c:v>
                      </c:pt>
                      <c:pt idx="10">
                        <c:v>Česká pole 2015 otevřený podílový fond</c:v>
                      </c:pt>
                      <c:pt idx="11">
                        <c:v>Czech Capital RE Fund SICAV</c:v>
                      </c:pt>
                    </c:strCache>
                  </c:strRef>
                </c:cat>
                <c:val>
                  <c:numRef>
                    <c:extLst xmlns:c15="http://schemas.microsoft.com/office/drawing/2012/chart">
                      <c:ext xmlns:c15="http://schemas.microsoft.com/office/drawing/2012/chart" uri="{02D57815-91ED-43cb-92C2-25804820EDAC}">
                        <c15:formulaRef>
                          <c15:sqref>'Q2'!$E$130:$E$141</c15:sqref>
                        </c15:formulaRef>
                      </c:ext>
                    </c:extLst>
                    <c:numCache>
                      <c:formatCode>General</c:formatCode>
                      <c:ptCount val="12"/>
                    </c:numCache>
                  </c:numRef>
                </c:val>
                <c:extLst xmlns:c15="http://schemas.microsoft.com/office/drawing/2012/chart">
                  <c:ext xmlns:c16="http://schemas.microsoft.com/office/drawing/2014/chart" uri="{C3380CC4-5D6E-409C-BE32-E72D297353CC}">
                    <c16:uniqueId val="{00000005-AA6D-46E5-AF01-5A5054AC0450}"/>
                  </c:ext>
                </c:extLst>
              </c15:ser>
            </c15:filteredBarSeries>
          </c:ext>
        </c:extLst>
      </c:barChart>
      <c:catAx>
        <c:axId val="5900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03984"/>
        <c:crosses val="autoZero"/>
        <c:auto val="1"/>
        <c:lblAlgn val="ctr"/>
        <c:lblOffset val="100"/>
        <c:noMultiLvlLbl val="0"/>
      </c:catAx>
      <c:valAx>
        <c:axId val="5900398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900166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'Q2'!$B$161:$B$169</c:f>
              <c:strCache>
                <c:ptCount val="9"/>
                <c:pt idx="0">
                  <c:v>NOVA Real Estate – podfond 1</c:v>
                </c:pt>
                <c:pt idx="1">
                  <c:v>ZDR Investments SICAV a.s., podfond ZDR Real Estate</c:v>
                </c:pt>
                <c:pt idx="2">
                  <c:v>DOMOPLAN investiční fond s proměnným základním kapitálem, a.s.</c:v>
                </c:pt>
                <c:pt idx="3">
                  <c:v>Trikaya nemovitostní fond SICAV, a.s.</c:v>
                </c:pt>
                <c:pt idx="4">
                  <c:v>Fond českého bydlení SICAV, a.s.</c:v>
                </c:pt>
                <c:pt idx="5">
                  <c:v>WOOD &amp; Company Retail podfond (formerly WOOD &amp; Company Realitní Podfond I.)</c:v>
                </c:pt>
                <c:pt idx="6">
                  <c:v>WOOD &amp; Company Office podfond</c:v>
                </c:pt>
                <c:pt idx="7">
                  <c:v>Generali realitní fond</c:v>
                </c:pt>
                <c:pt idx="8">
                  <c:v>Česká pole 2015 otevřený podílový fond</c:v>
                </c:pt>
              </c:strCache>
            </c:strRef>
          </c:cat>
          <c:val>
            <c:numRef>
              <c:f>'Q2'!$F$161:$F$169</c:f>
              <c:numCache>
                <c:formatCode>0</c:formatCode>
                <c:ptCount val="9"/>
                <c:pt idx="0">
                  <c:v>2267.9749999999999</c:v>
                </c:pt>
                <c:pt idx="1">
                  <c:v>179</c:v>
                </c:pt>
                <c:pt idx="2">
                  <c:v>45</c:v>
                </c:pt>
                <c:pt idx="3">
                  <c:v>42.44412432</c:v>
                </c:pt>
                <c:pt idx="4">
                  <c:v>0.9</c:v>
                </c:pt>
                <c:pt idx="5">
                  <c:v>0</c:v>
                </c:pt>
                <c:pt idx="6" formatCode="General">
                  <c:v>0</c:v>
                </c:pt>
                <c:pt idx="7">
                  <c:v>0</c:v>
                </c:pt>
                <c:pt idx="8">
                  <c:v>0</c:v>
                </c:pt>
              </c:numCache>
            </c:numRef>
          </c:val>
          <c:extLst>
            <c:ext xmlns:c16="http://schemas.microsoft.com/office/drawing/2014/chart" uri="{C3380CC4-5D6E-409C-BE32-E72D297353CC}">
              <c16:uniqueId val="{00000000-225B-4D5F-B442-A432A1778EBD}"/>
            </c:ext>
          </c:extLst>
        </c:ser>
        <c:dLbls>
          <c:dLblPos val="outEnd"/>
          <c:showLegendKey val="0"/>
          <c:showVal val="1"/>
          <c:showCatName val="0"/>
          <c:showSerName val="0"/>
          <c:showPercent val="0"/>
          <c:showBubbleSize val="0"/>
        </c:dLbls>
        <c:gapWidth val="182"/>
        <c:axId val="-28602528"/>
        <c:axId val="-91972592"/>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'Q2'!$B$161:$B$169</c15:sqref>
                        </c15:formulaRef>
                      </c:ext>
                    </c:extLst>
                    <c:strCache>
                      <c:ptCount val="9"/>
                      <c:pt idx="0">
                        <c:v>NOVA Real Estate – podfond 1</c:v>
                      </c:pt>
                      <c:pt idx="1">
                        <c:v>ZDR Investments SICAV a.s., podfond ZDR Real Estate</c:v>
                      </c:pt>
                      <c:pt idx="2">
                        <c:v>DOMOPLAN investiční fond s proměnným základním kapitálem, a.s.</c:v>
                      </c:pt>
                      <c:pt idx="3">
                        <c:v>Trikaya nemovitostní fond SICAV, a.s.</c:v>
                      </c:pt>
                      <c:pt idx="4">
                        <c:v>Fond českého bydlení SICAV, a.s.</c:v>
                      </c:pt>
                      <c:pt idx="5">
                        <c:v>WOOD &amp; Company Retail podfond (formerly WOOD &amp; Company Realitní Podfond I.)</c:v>
                      </c:pt>
                      <c:pt idx="6">
                        <c:v>WOOD &amp; Company Office podfond</c:v>
                      </c:pt>
                      <c:pt idx="7">
                        <c:v>Generali realitní fond</c:v>
                      </c:pt>
                      <c:pt idx="8">
                        <c:v>Česká pole 2015 otevřený podílový fond</c:v>
                      </c:pt>
                    </c:strCache>
                  </c:strRef>
                </c:cat>
                <c:val>
                  <c:numRef>
                    <c:extLst>
                      <c:ext uri="{02D57815-91ED-43cb-92C2-25804820EDAC}">
                        <c15:formulaRef>
                          <c15:sqref>'Q2'!$C$161:$C$168</c15:sqref>
                        </c15:formulaRef>
                      </c:ext>
                    </c:extLst>
                    <c:numCache>
                      <c:formatCode>General</c:formatCode>
                      <c:ptCount val="8"/>
                      <c:pt idx="0">
                        <c:v>10</c:v>
                      </c:pt>
                      <c:pt idx="1">
                        <c:v>9</c:v>
                      </c:pt>
                      <c:pt idx="2">
                        <c:v>8</c:v>
                      </c:pt>
                      <c:pt idx="3">
                        <c:v>11</c:v>
                      </c:pt>
                      <c:pt idx="4">
                        <c:v>6</c:v>
                      </c:pt>
                      <c:pt idx="5">
                        <c:v>12</c:v>
                      </c:pt>
                      <c:pt idx="6">
                        <c:v>#N/A</c:v>
                      </c:pt>
                      <c:pt idx="7">
                        <c:v>3</c:v>
                      </c:pt>
                    </c:numCache>
                  </c:numRef>
                </c:val>
                <c:extLst>
                  <c:ext xmlns:c16="http://schemas.microsoft.com/office/drawing/2014/chart" uri="{C3380CC4-5D6E-409C-BE32-E72D297353CC}">
                    <c16:uniqueId val="{00000001-225B-4D5F-B442-A432A1778EBD}"/>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'Q2'!$B$161:$B$169</c15:sqref>
                        </c15:formulaRef>
                      </c:ext>
                    </c:extLst>
                    <c:strCache>
                      <c:ptCount val="9"/>
                      <c:pt idx="0">
                        <c:v>NOVA Real Estate – podfond 1</c:v>
                      </c:pt>
                      <c:pt idx="1">
                        <c:v>ZDR Investments SICAV a.s., podfond ZDR Real Estate</c:v>
                      </c:pt>
                      <c:pt idx="2">
                        <c:v>DOMOPLAN investiční fond s proměnným základním kapitálem, a.s.</c:v>
                      </c:pt>
                      <c:pt idx="3">
                        <c:v>Trikaya nemovitostní fond SICAV, a.s.</c:v>
                      </c:pt>
                      <c:pt idx="4">
                        <c:v>Fond českého bydlení SICAV, a.s.</c:v>
                      </c:pt>
                      <c:pt idx="5">
                        <c:v>WOOD &amp; Company Retail podfond (formerly WOOD &amp; Company Realitní Podfond I.)</c:v>
                      </c:pt>
                      <c:pt idx="6">
                        <c:v>WOOD &amp; Company Office podfond</c:v>
                      </c:pt>
                      <c:pt idx="7">
                        <c:v>Generali realitní fond</c:v>
                      </c:pt>
                      <c:pt idx="8">
                        <c:v>Česká pole 2015 otevřený podílový fond</c:v>
                      </c:pt>
                    </c:strCache>
                  </c:strRef>
                </c:cat>
                <c:val>
                  <c:numRef>
                    <c:extLst xmlns:c15="http://schemas.microsoft.com/office/drawing/2012/chart">
                      <c:ext xmlns:c15="http://schemas.microsoft.com/office/drawing/2012/chart" uri="{02D57815-91ED-43cb-92C2-25804820EDAC}">
                        <c15:formulaRef>
                          <c15:sqref>'Q2'!$D$161:$D$168</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2-225B-4D5F-B442-A432A1778EBD}"/>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'Q2'!$B$161:$B$169</c15:sqref>
                        </c15:formulaRef>
                      </c:ext>
                    </c:extLst>
                    <c:strCache>
                      <c:ptCount val="9"/>
                      <c:pt idx="0">
                        <c:v>NOVA Real Estate – podfond 1</c:v>
                      </c:pt>
                      <c:pt idx="1">
                        <c:v>ZDR Investments SICAV a.s., podfond ZDR Real Estate</c:v>
                      </c:pt>
                      <c:pt idx="2">
                        <c:v>DOMOPLAN investiční fond s proměnným základním kapitálem, a.s.</c:v>
                      </c:pt>
                      <c:pt idx="3">
                        <c:v>Trikaya nemovitostní fond SICAV, a.s.</c:v>
                      </c:pt>
                      <c:pt idx="4">
                        <c:v>Fond českého bydlení SICAV, a.s.</c:v>
                      </c:pt>
                      <c:pt idx="5">
                        <c:v>WOOD &amp; Company Retail podfond (formerly WOOD &amp; Company Realitní Podfond I.)</c:v>
                      </c:pt>
                      <c:pt idx="6">
                        <c:v>WOOD &amp; Company Office podfond</c:v>
                      </c:pt>
                      <c:pt idx="7">
                        <c:v>Generali realitní fond</c:v>
                      </c:pt>
                      <c:pt idx="8">
                        <c:v>Česká pole 2015 otevřený podílový fond</c:v>
                      </c:pt>
                    </c:strCache>
                  </c:strRef>
                </c:cat>
                <c:val>
                  <c:numRef>
                    <c:extLst xmlns:c15="http://schemas.microsoft.com/office/drawing/2012/chart">
                      <c:ext xmlns:c15="http://schemas.microsoft.com/office/drawing/2012/chart" uri="{02D57815-91ED-43cb-92C2-25804820EDAC}">
                        <c15:formulaRef>
                          <c15:sqref>'Q2'!$E$161:$E$168</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3-225B-4D5F-B442-A432A1778EBD}"/>
                  </c:ext>
                </c:extLst>
              </c15:ser>
            </c15:filteredBarSeries>
          </c:ext>
        </c:extLst>
      </c:barChart>
      <c:catAx>
        <c:axId val="-2860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91972592"/>
        <c:crosses val="autoZero"/>
        <c:auto val="1"/>
        <c:lblAlgn val="ctr"/>
        <c:lblOffset val="100"/>
        <c:noMultiLvlLbl val="0"/>
      </c:catAx>
      <c:valAx>
        <c:axId val="-919725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286025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DB61-4732-A388-BE230B3831F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'Q2'!$B$194:$B$204</c:f>
              <c:strCache>
                <c:ptCount val="11"/>
                <c:pt idx="0">
                  <c:v>Accolade Industrial Fund</c:v>
                </c:pt>
                <c:pt idx="1">
                  <c:v>WOOD &amp; Company Office podfond</c:v>
                </c:pt>
                <c:pt idx="2">
                  <c:v>WOOD &amp; Company Retail podfond (formerly WOOD &amp; Company Realitní Podfond I.)</c:v>
                </c:pt>
                <c:pt idx="3">
                  <c:v>ZDR Investments SICAV a.s., podfond ZDR Real Estate</c:v>
                </c:pt>
                <c:pt idx="4">
                  <c:v>DOMOPLAN investiční fond s proměnným základním kapitálem, a.s.</c:v>
                </c:pt>
                <c:pt idx="5">
                  <c:v>SPILBERK investiční fond s proměnným základním kapitálem, a.s. </c:v>
                </c:pt>
                <c:pt idx="6">
                  <c:v>Generali realitní fond</c:v>
                </c:pt>
                <c:pt idx="7">
                  <c:v>Trikaya nemovitostní fond SICAV, a.s.</c:v>
                </c:pt>
                <c:pt idx="8">
                  <c:v>Česká pole 2015 otevřený podílový fond</c:v>
                </c:pt>
                <c:pt idx="9">
                  <c:v>Czech Capital RE Fund SICAV</c:v>
                </c:pt>
                <c:pt idx="10">
                  <c:v>Fond českého bydlení SICAV, a.s.</c:v>
                </c:pt>
              </c:strCache>
            </c:strRef>
          </c:cat>
          <c:val>
            <c:numRef>
              <c:f>'Q2'!$F$194:$F$204</c:f>
              <c:numCache>
                <c:formatCode>0</c:formatCode>
                <c:ptCount val="11"/>
                <c:pt idx="0">
                  <c:v>5141</c:v>
                </c:pt>
                <c:pt idx="1">
                  <c:v>3304.8124140359996</c:v>
                </c:pt>
                <c:pt idx="2">
                  <c:v>2037.9792422989997</c:v>
                </c:pt>
                <c:pt idx="3">
                  <c:v>1170</c:v>
                </c:pt>
                <c:pt idx="4">
                  <c:v>507</c:v>
                </c:pt>
                <c:pt idx="5" formatCode="General">
                  <c:v>362</c:v>
                </c:pt>
                <c:pt idx="6">
                  <c:v>345</c:v>
                </c:pt>
                <c:pt idx="7">
                  <c:v>172.74201012</c:v>
                </c:pt>
                <c:pt idx="8">
                  <c:v>163.82050000000001</c:v>
                </c:pt>
                <c:pt idx="9">
                  <c:v>131</c:v>
                </c:pt>
                <c:pt idx="10">
                  <c:v>57.325000000000003</c:v>
                </c:pt>
              </c:numCache>
            </c:numRef>
          </c:val>
          <c:extLst>
            <c:ext xmlns:c16="http://schemas.microsoft.com/office/drawing/2014/chart" uri="{C3380CC4-5D6E-409C-BE32-E72D297353CC}">
              <c16:uniqueId val="{00000002-DB61-4732-A388-BE230B3831F5}"/>
            </c:ext>
          </c:extLst>
        </c:ser>
        <c:dLbls>
          <c:dLblPos val="outEnd"/>
          <c:showLegendKey val="0"/>
          <c:showVal val="1"/>
          <c:showCatName val="0"/>
          <c:showSerName val="0"/>
          <c:showPercent val="0"/>
          <c:showBubbleSize val="0"/>
        </c:dLbls>
        <c:gapWidth val="182"/>
        <c:axId val="-32405296"/>
        <c:axId val="46277152"/>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'Q2'!$B$194:$B$204</c15:sqref>
                        </c15:formulaRef>
                      </c:ext>
                    </c:extLst>
                    <c:strCache>
                      <c:ptCount val="11"/>
                      <c:pt idx="0">
                        <c:v>Accolade Industrial Fund</c:v>
                      </c:pt>
                      <c:pt idx="1">
                        <c:v>WOOD &amp; Company Office podfond</c:v>
                      </c:pt>
                      <c:pt idx="2">
                        <c:v>WOOD &amp; Company Retail podfond (formerly WOOD &amp; Company Realitní Podfond I.)</c:v>
                      </c:pt>
                      <c:pt idx="3">
                        <c:v>ZDR Investments SICAV a.s., podfond ZDR Real Estate</c:v>
                      </c:pt>
                      <c:pt idx="4">
                        <c:v>DOMOPLAN investiční fond s proměnným základním kapitálem, a.s.</c:v>
                      </c:pt>
                      <c:pt idx="5">
                        <c:v>SPILBERK investiční fond s proměnným základním kapitálem, a.s. </c:v>
                      </c:pt>
                      <c:pt idx="6">
                        <c:v>Generali realitní fond</c:v>
                      </c:pt>
                      <c:pt idx="7">
                        <c:v>Trikaya nemovitostní fond SICAV, a.s.</c:v>
                      </c:pt>
                      <c:pt idx="8">
                        <c:v>Česká pole 2015 otevřený podílový fond</c:v>
                      </c:pt>
                      <c:pt idx="9">
                        <c:v>Czech Capital RE Fund SICAV</c:v>
                      </c:pt>
                      <c:pt idx="10">
                        <c:v>Fond českého bydlení SICAV, a.s.</c:v>
                      </c:pt>
                    </c:strCache>
                  </c:strRef>
                </c:cat>
                <c:val>
                  <c:numRef>
                    <c:extLst>
                      <c:ext uri="{02D57815-91ED-43cb-92C2-25804820EDAC}">
                        <c15:formulaRef>
                          <c15:sqref>'Q2'!$C$194:$C$204</c15:sqref>
                        </c15:formulaRef>
                      </c:ext>
                    </c:extLst>
                    <c:numCache>
                      <c:formatCode>General</c:formatCode>
                      <c:ptCount val="11"/>
                      <c:pt idx="0">
                        <c:v>1</c:v>
                      </c:pt>
                      <c:pt idx="1">
                        <c:v>#N/A</c:v>
                      </c:pt>
                      <c:pt idx="2">
                        <c:v>12</c:v>
                      </c:pt>
                      <c:pt idx="3">
                        <c:v>9</c:v>
                      </c:pt>
                      <c:pt idx="4">
                        <c:v>8</c:v>
                      </c:pt>
                      <c:pt idx="5">
                        <c:v>3</c:v>
                      </c:pt>
                      <c:pt idx="6">
                        <c:v>5</c:v>
                      </c:pt>
                      <c:pt idx="7">
                        <c:v>11</c:v>
                      </c:pt>
                      <c:pt idx="8">
                        <c:v>13</c:v>
                      </c:pt>
                      <c:pt idx="9">
                        <c:v>2</c:v>
                      </c:pt>
                      <c:pt idx="10">
                        <c:v>6</c:v>
                      </c:pt>
                    </c:numCache>
                  </c:numRef>
                </c:val>
                <c:extLst>
                  <c:ext xmlns:c16="http://schemas.microsoft.com/office/drawing/2014/chart" uri="{C3380CC4-5D6E-409C-BE32-E72D297353CC}">
                    <c16:uniqueId val="{00000003-DB61-4732-A388-BE230B3831F5}"/>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'Q2'!$B$194:$B$204</c15:sqref>
                        </c15:formulaRef>
                      </c:ext>
                    </c:extLst>
                    <c:strCache>
                      <c:ptCount val="11"/>
                      <c:pt idx="0">
                        <c:v>Accolade Industrial Fund</c:v>
                      </c:pt>
                      <c:pt idx="1">
                        <c:v>WOOD &amp; Company Office podfond</c:v>
                      </c:pt>
                      <c:pt idx="2">
                        <c:v>WOOD &amp; Company Retail podfond (formerly WOOD &amp; Company Realitní Podfond I.)</c:v>
                      </c:pt>
                      <c:pt idx="3">
                        <c:v>ZDR Investments SICAV a.s., podfond ZDR Real Estate</c:v>
                      </c:pt>
                      <c:pt idx="4">
                        <c:v>DOMOPLAN investiční fond s proměnným základním kapitálem, a.s.</c:v>
                      </c:pt>
                      <c:pt idx="5">
                        <c:v>SPILBERK investiční fond s proměnným základním kapitálem, a.s. </c:v>
                      </c:pt>
                      <c:pt idx="6">
                        <c:v>Generali realitní fond</c:v>
                      </c:pt>
                      <c:pt idx="7">
                        <c:v>Trikaya nemovitostní fond SICAV, a.s.</c:v>
                      </c:pt>
                      <c:pt idx="8">
                        <c:v>Česká pole 2015 otevřený podílový fond</c:v>
                      </c:pt>
                      <c:pt idx="9">
                        <c:v>Czech Capital RE Fund SICAV</c:v>
                      </c:pt>
                      <c:pt idx="10">
                        <c:v>Fond českého bydlení SICAV, a.s.</c:v>
                      </c:pt>
                    </c:strCache>
                  </c:strRef>
                </c:cat>
                <c:val>
                  <c:numRef>
                    <c:extLst xmlns:c15="http://schemas.microsoft.com/office/drawing/2012/chart">
                      <c:ext xmlns:c15="http://schemas.microsoft.com/office/drawing/2012/chart" uri="{02D57815-91ED-43cb-92C2-25804820EDAC}">
                        <c15:formulaRef>
                          <c15:sqref>'Q2'!$D$194:$D$204</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4-DB61-4732-A388-BE230B3831F5}"/>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'Q2'!$B$194:$B$204</c15:sqref>
                        </c15:formulaRef>
                      </c:ext>
                    </c:extLst>
                    <c:strCache>
                      <c:ptCount val="11"/>
                      <c:pt idx="0">
                        <c:v>Accolade Industrial Fund</c:v>
                      </c:pt>
                      <c:pt idx="1">
                        <c:v>WOOD &amp; Company Office podfond</c:v>
                      </c:pt>
                      <c:pt idx="2">
                        <c:v>WOOD &amp; Company Retail podfond (formerly WOOD &amp; Company Realitní Podfond I.)</c:v>
                      </c:pt>
                      <c:pt idx="3">
                        <c:v>ZDR Investments SICAV a.s., podfond ZDR Real Estate</c:v>
                      </c:pt>
                      <c:pt idx="4">
                        <c:v>DOMOPLAN investiční fond s proměnným základním kapitálem, a.s.</c:v>
                      </c:pt>
                      <c:pt idx="5">
                        <c:v>SPILBERK investiční fond s proměnným základním kapitálem, a.s. </c:v>
                      </c:pt>
                      <c:pt idx="6">
                        <c:v>Generali realitní fond</c:v>
                      </c:pt>
                      <c:pt idx="7">
                        <c:v>Trikaya nemovitostní fond SICAV, a.s.</c:v>
                      </c:pt>
                      <c:pt idx="8">
                        <c:v>Česká pole 2015 otevřený podílový fond</c:v>
                      </c:pt>
                      <c:pt idx="9">
                        <c:v>Czech Capital RE Fund SICAV</c:v>
                      </c:pt>
                      <c:pt idx="10">
                        <c:v>Fond českého bydlení SICAV, a.s.</c:v>
                      </c:pt>
                    </c:strCache>
                  </c:strRef>
                </c:cat>
                <c:val>
                  <c:numRef>
                    <c:extLst xmlns:c15="http://schemas.microsoft.com/office/drawing/2012/chart">
                      <c:ext xmlns:c15="http://schemas.microsoft.com/office/drawing/2012/chart" uri="{02D57815-91ED-43cb-92C2-25804820EDAC}">
                        <c15:formulaRef>
                          <c15:sqref>'Q2'!$E$194:$E$204</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5-DB61-4732-A388-BE230B3831F5}"/>
                  </c:ext>
                </c:extLst>
              </c15:ser>
            </c15:filteredBarSeries>
          </c:ext>
        </c:extLst>
      </c:barChart>
      <c:catAx>
        <c:axId val="-3240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277152"/>
        <c:crosses val="autoZero"/>
        <c:auto val="1"/>
        <c:lblAlgn val="ctr"/>
        <c:lblOffset val="100"/>
        <c:noMultiLvlLbl val="0"/>
      </c:catAx>
      <c:valAx>
        <c:axId val="4627715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3240529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spPr>
            <a:solidFill>
              <a:srgbClr val="00B0F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5C87-4890-8608-9EAEF02E891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'Q2'!$B$226:$B$233</c:f>
              <c:strCache>
                <c:ptCount val="8"/>
                <c:pt idx="0">
                  <c:v>Accolade Industrial Fund</c:v>
                </c:pt>
                <c:pt idx="1">
                  <c:v>NOVA Real Estate – podfond 1</c:v>
                </c:pt>
                <c:pt idx="2">
                  <c:v>WOOD &amp; Company Office podfond</c:v>
                </c:pt>
                <c:pt idx="3">
                  <c:v>Arete Invest CEE II</c:v>
                </c:pt>
                <c:pt idx="4">
                  <c:v>WOOD &amp; Company Retail podfond (formerly WOOD &amp; Company Realitní Podfond I.)</c:v>
                </c:pt>
                <c:pt idx="5">
                  <c:v>ZDR Investments SICAV a.s., podfond ZDR Real Estate</c:v>
                </c:pt>
                <c:pt idx="6">
                  <c:v>Generali realitní fond</c:v>
                </c:pt>
                <c:pt idx="7">
                  <c:v>Fond českého bydlení SICAV, a.s.</c:v>
                </c:pt>
              </c:strCache>
            </c:strRef>
          </c:cat>
          <c:val>
            <c:numRef>
              <c:f>'Q2'!$G$226:$G$233</c:f>
              <c:numCache>
                <c:formatCode>General</c:formatCode>
                <c:ptCount val="8"/>
                <c:pt idx="0">
                  <c:v>850789</c:v>
                </c:pt>
                <c:pt idx="1">
                  <c:v>236000</c:v>
                </c:pt>
                <c:pt idx="2">
                  <c:v>146600</c:v>
                </c:pt>
                <c:pt idx="3">
                  <c:v>114450</c:v>
                </c:pt>
                <c:pt idx="4">
                  <c:v>77500</c:v>
                </c:pt>
                <c:pt idx="5">
                  <c:v>58966</c:v>
                </c:pt>
                <c:pt idx="6">
                  <c:v>10893</c:v>
                </c:pt>
                <c:pt idx="7">
                  <c:v>4484.1400000000003</c:v>
                </c:pt>
              </c:numCache>
            </c:numRef>
          </c:val>
          <c:extLst>
            <c:ext xmlns:c16="http://schemas.microsoft.com/office/drawing/2014/chart" uri="{C3380CC4-5D6E-409C-BE32-E72D297353CC}">
              <c16:uniqueId val="{00000002-5C87-4890-8608-9EAEF02E891C}"/>
            </c:ext>
          </c:extLst>
        </c:ser>
        <c:dLbls>
          <c:dLblPos val="outEnd"/>
          <c:showLegendKey val="0"/>
          <c:showVal val="1"/>
          <c:showCatName val="0"/>
          <c:showSerName val="0"/>
          <c:showPercent val="0"/>
          <c:showBubbleSize val="0"/>
        </c:dLbls>
        <c:gapWidth val="182"/>
        <c:axId val="44568352"/>
        <c:axId val="44570672"/>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'Q2'!$B$226:$B$233</c15:sqref>
                        </c15:formulaRef>
                      </c:ext>
                    </c:extLst>
                    <c:strCache>
                      <c:ptCount val="8"/>
                      <c:pt idx="0">
                        <c:v>Accolade Industrial Fund</c:v>
                      </c:pt>
                      <c:pt idx="1">
                        <c:v>NOVA Real Estate – podfond 1</c:v>
                      </c:pt>
                      <c:pt idx="2">
                        <c:v>WOOD &amp; Company Office podfond</c:v>
                      </c:pt>
                      <c:pt idx="3">
                        <c:v>Arete Invest CEE II</c:v>
                      </c:pt>
                      <c:pt idx="4">
                        <c:v>WOOD &amp; Company Retail podfond (formerly WOOD &amp; Company Realitní Podfond I.)</c:v>
                      </c:pt>
                      <c:pt idx="5">
                        <c:v>ZDR Investments SICAV a.s., podfond ZDR Real Estate</c:v>
                      </c:pt>
                      <c:pt idx="6">
                        <c:v>Generali realitní fond</c:v>
                      </c:pt>
                      <c:pt idx="7">
                        <c:v>Fond českého bydlení SICAV, a.s.</c:v>
                      </c:pt>
                    </c:strCache>
                  </c:strRef>
                </c:cat>
                <c:val>
                  <c:numRef>
                    <c:extLst>
                      <c:ext uri="{02D57815-91ED-43cb-92C2-25804820EDAC}">
                        <c15:formulaRef>
                          <c15:sqref>'Q2'!$C$226:$C$232</c15:sqref>
                        </c15:formulaRef>
                      </c:ext>
                    </c:extLst>
                    <c:numCache>
                      <c:formatCode>General</c:formatCode>
                      <c:ptCount val="7"/>
                      <c:pt idx="0">
                        <c:v>1</c:v>
                      </c:pt>
                      <c:pt idx="1">
                        <c:v>10</c:v>
                      </c:pt>
                      <c:pt idx="2">
                        <c:v>#N/A</c:v>
                      </c:pt>
                      <c:pt idx="3">
                        <c:v>4</c:v>
                      </c:pt>
                      <c:pt idx="4">
                        <c:v>12</c:v>
                      </c:pt>
                      <c:pt idx="5">
                        <c:v>9</c:v>
                      </c:pt>
                      <c:pt idx="6">
                        <c:v>3</c:v>
                      </c:pt>
                    </c:numCache>
                  </c:numRef>
                </c:val>
                <c:extLst>
                  <c:ext xmlns:c16="http://schemas.microsoft.com/office/drawing/2014/chart" uri="{C3380CC4-5D6E-409C-BE32-E72D297353CC}">
                    <c16:uniqueId val="{00000003-5C87-4890-8608-9EAEF02E891C}"/>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'Q2'!$B$226:$B$233</c15:sqref>
                        </c15:formulaRef>
                      </c:ext>
                    </c:extLst>
                    <c:strCache>
                      <c:ptCount val="8"/>
                      <c:pt idx="0">
                        <c:v>Accolade Industrial Fund</c:v>
                      </c:pt>
                      <c:pt idx="1">
                        <c:v>NOVA Real Estate – podfond 1</c:v>
                      </c:pt>
                      <c:pt idx="2">
                        <c:v>WOOD &amp; Company Office podfond</c:v>
                      </c:pt>
                      <c:pt idx="3">
                        <c:v>Arete Invest CEE II</c:v>
                      </c:pt>
                      <c:pt idx="4">
                        <c:v>WOOD &amp; Company Retail podfond (formerly WOOD &amp; Company Realitní Podfond I.)</c:v>
                      </c:pt>
                      <c:pt idx="5">
                        <c:v>ZDR Investments SICAV a.s., podfond ZDR Real Estate</c:v>
                      </c:pt>
                      <c:pt idx="6">
                        <c:v>Generali realitní fond</c:v>
                      </c:pt>
                      <c:pt idx="7">
                        <c:v>Fond českého bydlení SICAV, a.s.</c:v>
                      </c:pt>
                    </c:strCache>
                  </c:strRef>
                </c:cat>
                <c:val>
                  <c:numRef>
                    <c:extLst xmlns:c15="http://schemas.microsoft.com/office/drawing/2012/chart">
                      <c:ext xmlns:c15="http://schemas.microsoft.com/office/drawing/2012/chart" uri="{02D57815-91ED-43cb-92C2-25804820EDAC}">
                        <c15:formulaRef>
                          <c15:sqref>'Q2'!$D$226:$D$232</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4-5C87-4890-8608-9EAEF02E891C}"/>
                  </c:ext>
                </c:extLst>
              </c15:ser>
            </c15:filteredBarSeries>
            <c15:filteredBarSeries>
              <c15: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'Q2'!$B$226:$B$233</c15:sqref>
                        </c15:formulaRef>
                      </c:ext>
                    </c:extLst>
                    <c:strCache>
                      <c:ptCount val="8"/>
                      <c:pt idx="0">
                        <c:v>Accolade Industrial Fund</c:v>
                      </c:pt>
                      <c:pt idx="1">
                        <c:v>NOVA Real Estate – podfond 1</c:v>
                      </c:pt>
                      <c:pt idx="2">
                        <c:v>WOOD &amp; Company Office podfond</c:v>
                      </c:pt>
                      <c:pt idx="3">
                        <c:v>Arete Invest CEE II</c:v>
                      </c:pt>
                      <c:pt idx="4">
                        <c:v>WOOD &amp; Company Retail podfond (formerly WOOD &amp; Company Realitní Podfond I.)</c:v>
                      </c:pt>
                      <c:pt idx="5">
                        <c:v>ZDR Investments SICAV a.s., podfond ZDR Real Estate</c:v>
                      </c:pt>
                      <c:pt idx="6">
                        <c:v>Generali realitní fond</c:v>
                      </c:pt>
                      <c:pt idx="7">
                        <c:v>Fond českého bydlení SICAV, a.s.</c:v>
                      </c:pt>
                    </c:strCache>
                  </c:strRef>
                </c:cat>
                <c:val>
                  <c:numRef>
                    <c:extLst xmlns:c15="http://schemas.microsoft.com/office/drawing/2012/chart">
                      <c:ext xmlns:c15="http://schemas.microsoft.com/office/drawing/2012/chart" uri="{02D57815-91ED-43cb-92C2-25804820EDAC}">
                        <c15:formulaRef>
                          <c15:sqref>'Q2'!$E$226:$E$232</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5-5C87-4890-8608-9EAEF02E891C}"/>
                  </c:ext>
                </c:extLst>
              </c15:ser>
            </c15:filteredBarSeries>
            <c15:filteredBarSeries>
              <c15:ser>
                <c:idx val="3"/>
                <c:order val="3"/>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'Q2'!$B$226:$B$233</c15:sqref>
                        </c15:formulaRef>
                      </c:ext>
                    </c:extLst>
                    <c:strCache>
                      <c:ptCount val="8"/>
                      <c:pt idx="0">
                        <c:v>Accolade Industrial Fund</c:v>
                      </c:pt>
                      <c:pt idx="1">
                        <c:v>NOVA Real Estate – podfond 1</c:v>
                      </c:pt>
                      <c:pt idx="2">
                        <c:v>WOOD &amp; Company Office podfond</c:v>
                      </c:pt>
                      <c:pt idx="3">
                        <c:v>Arete Invest CEE II</c:v>
                      </c:pt>
                      <c:pt idx="4">
                        <c:v>WOOD &amp; Company Retail podfond (formerly WOOD &amp; Company Realitní Podfond I.)</c:v>
                      </c:pt>
                      <c:pt idx="5">
                        <c:v>ZDR Investments SICAV a.s., podfond ZDR Real Estate</c:v>
                      </c:pt>
                      <c:pt idx="6">
                        <c:v>Generali realitní fond</c:v>
                      </c:pt>
                      <c:pt idx="7">
                        <c:v>Fond českého bydlení SICAV, a.s.</c:v>
                      </c:pt>
                    </c:strCache>
                  </c:strRef>
                </c:cat>
                <c:val>
                  <c:numRef>
                    <c:extLst xmlns:c15="http://schemas.microsoft.com/office/drawing/2012/chart">
                      <c:ext xmlns:c15="http://schemas.microsoft.com/office/drawing/2012/chart" uri="{02D57815-91ED-43cb-92C2-25804820EDAC}">
                        <c15:formulaRef>
                          <c15:sqref>'Q2'!$F$226:$F$232</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6-5C87-4890-8608-9EAEF02E891C}"/>
                  </c:ext>
                </c:extLst>
              </c15:ser>
            </c15:filteredBarSeries>
          </c:ext>
        </c:extLst>
      </c:barChart>
      <c:catAx>
        <c:axId val="4456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570672"/>
        <c:crosses val="autoZero"/>
        <c:auto val="1"/>
        <c:lblAlgn val="ctr"/>
        <c:lblOffset val="100"/>
        <c:noMultiLvlLbl val="0"/>
      </c:catAx>
      <c:valAx>
        <c:axId val="4457067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56835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30263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99058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543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3735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48649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9068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07468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5825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62209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90643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581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56900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23316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86599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8132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6558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1245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66785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624218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598328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2707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93714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7975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16337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099349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8227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1487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21842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73319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4462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15843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p:txBody>
      </p:sp>
      <p:sp>
        <p:nvSpPr>
          <p:cNvPr id="269" name="Shape 2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6108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828803" y="3886200"/>
            <a:ext cx="85343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Nadpis a svislý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833021" y="-1623218"/>
            <a:ext cx="4525963" cy="10972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Svislý nadpis a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285040" y="1828800"/>
            <a:ext cx="5851525" cy="27432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697040" y="-812798"/>
            <a:ext cx="5851525" cy="80263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609600" y="1600205"/>
            <a:ext cx="109728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Záhlaví části">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963083" y="4406905"/>
            <a:ext cx="103632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609603" y="1600205"/>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6197603" y="1600205"/>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609603" y="1535112"/>
            <a:ext cx="5386916"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09603" y="2174875"/>
            <a:ext cx="5386916"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3" y="273055"/>
            <a:ext cx="4011084"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09603" y="1435103"/>
            <a:ext cx="4011084"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Obrázek s titulkem">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389721" y="4800605"/>
            <a:ext cx="73151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2389721" y="612775"/>
            <a:ext cx="73151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2389721" y="5367342"/>
            <a:ext cx="73151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09600" y="1600205"/>
            <a:ext cx="109728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09603" y="6356355"/>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165600" y="6356355"/>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microsoft.com/office/2007/relationships/hdphoto" Target="../media/hdphoto1.wdp"/><Relationship Id="rId5" Type="http://schemas.openxmlformats.org/officeDocument/2006/relationships/image" Target="../media/image2.png"/><Relationship Id="rId10" Type="http://schemas.openxmlformats.org/officeDocument/2006/relationships/image" Target="../media/image10.png"/><Relationship Id="rId4" Type="http://schemas.openxmlformats.org/officeDocument/2006/relationships/hyperlink" Target="https://infografiky.ihned.cz/developeri/r~ee291dc0663811e7b56e002590604f2e/" TargetMode="External"/><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chart" Target="../charts/chart20.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chart" Target="../charts/chart21.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chart" Target="../charts/chart23.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chart" Target="../charts/chart24.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chart" Target="../charts/chart25.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chart" Target="../charts/chart26.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chart" Target="../charts/chart27.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1030" name="Picture 6" descr="WOOD &amp; Company |">
            <a:extLst>
              <a:ext uri="{FF2B5EF4-FFF2-40B4-BE49-F238E27FC236}">
                <a16:creationId xmlns:a16="http://schemas.microsoft.com/office/drawing/2014/main" id="{588B73A9-EBCB-4BB7-9DB7-655E6E395A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392"/>
            <a:ext cx="12268200" cy="6894353"/>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15">
            <a:extLst>
              <a:ext uri="{FF2B5EF4-FFF2-40B4-BE49-F238E27FC236}">
                <a16:creationId xmlns:a16="http://schemas.microsoft.com/office/drawing/2014/main" id="{38709428-FE68-4FD7-881F-700085984EDA}"/>
              </a:ext>
            </a:extLst>
          </p:cNvPr>
          <p:cNvSpPr/>
          <p:nvPr/>
        </p:nvSpPr>
        <p:spPr>
          <a:xfrm>
            <a:off x="-36546" y="294761"/>
            <a:ext cx="5751546" cy="1498038"/>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779D231-BE2C-4891-A9B1-4DF29385FC8F}"/>
              </a:ext>
            </a:extLst>
          </p:cNvPr>
          <p:cNvSpPr/>
          <p:nvPr/>
        </p:nvSpPr>
        <p:spPr>
          <a:xfrm>
            <a:off x="-76200" y="5386238"/>
            <a:ext cx="12344400" cy="1498038"/>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Obrázek 18" descr="Obsah obrázku hodiny&#10;&#10;Popis byl vytvořen automaticky">
            <a:extLst>
              <a:ext uri="{FF2B5EF4-FFF2-40B4-BE49-F238E27FC236}">
                <a16:creationId xmlns:a16="http://schemas.microsoft.com/office/drawing/2014/main" id="{F6EA1676-105A-49A1-8B45-97994E5ADABA}"/>
              </a:ext>
            </a:extLst>
          </p:cNvPr>
          <p:cNvPicPr>
            <a:picLocks noChangeAspect="1"/>
          </p:cNvPicPr>
          <p:nvPr/>
        </p:nvPicPr>
        <p:blipFill>
          <a:blip r:embed="rId4"/>
          <a:stretch>
            <a:fillRect/>
          </a:stretch>
        </p:blipFill>
        <p:spPr>
          <a:xfrm>
            <a:off x="9759438" y="5563113"/>
            <a:ext cx="2233729" cy="1305918"/>
          </a:xfrm>
          <a:prstGeom prst="rect">
            <a:avLst/>
          </a:prstGeom>
        </p:spPr>
      </p:pic>
      <p:sp>
        <p:nvSpPr>
          <p:cNvPr id="92" name="Shape 92"/>
          <p:cNvSpPr txBox="1"/>
          <p:nvPr/>
        </p:nvSpPr>
        <p:spPr>
          <a:xfrm>
            <a:off x="-1905000" y="577841"/>
            <a:ext cx="7443629" cy="1708159"/>
          </a:xfrm>
          <a:prstGeom prst="rect">
            <a:avLst/>
          </a:prstGeom>
          <a:noFill/>
          <a:ln>
            <a:noFill/>
          </a:ln>
        </p:spPr>
        <p:txBody>
          <a:bodyPr lIns="91425" tIns="45700" rIns="91425" bIns="45700" anchor="t" anchorCtr="0">
            <a:noAutofit/>
          </a:bodyPr>
          <a:lstStyle/>
          <a:p>
            <a:pPr lvl="0" algn="r">
              <a:buSzPct val="25000"/>
            </a:pPr>
            <a:r>
              <a:rPr lang="en-US" sz="3200" b="1" dirty="0">
                <a:latin typeface="Calibri"/>
                <a:cs typeface="Calibri"/>
              </a:rPr>
              <a:t>Czech Real Estate Funds</a:t>
            </a:r>
          </a:p>
          <a:p>
            <a:pPr lvl="0" algn="r">
              <a:buSzPct val="25000"/>
            </a:pPr>
            <a:r>
              <a:rPr lang="en-US" sz="2400" b="1" dirty="0">
                <a:solidFill>
                  <a:schemeClr val="tx1"/>
                </a:solidFill>
                <a:latin typeface="Calibri" panose="020F0502020204030204" pitchFamily="34" charset="0"/>
                <a:ea typeface="Calibri"/>
                <a:cs typeface="Calibri" panose="020F0502020204030204" pitchFamily="34" charset="0"/>
                <a:sym typeface="Calibri"/>
              </a:rPr>
              <a:t>TRF Ranking 2020 – Q</a:t>
            </a:r>
            <a:r>
              <a:rPr lang="cs-CZ" sz="2400" b="1" dirty="0">
                <a:solidFill>
                  <a:schemeClr val="tx1"/>
                </a:solidFill>
                <a:latin typeface="Calibri" panose="020F0502020204030204" pitchFamily="34" charset="0"/>
                <a:ea typeface="Calibri"/>
                <a:cs typeface="Calibri" panose="020F0502020204030204" pitchFamily="34" charset="0"/>
                <a:sym typeface="Calibri"/>
              </a:rPr>
              <a:t>2</a:t>
            </a:r>
            <a:endParaRPr lang="en-US" sz="2400" b="1" dirty="0">
              <a:solidFill>
                <a:schemeClr val="tx1"/>
              </a:solidFill>
              <a:latin typeface="Calibri" panose="020F0502020204030204" pitchFamily="34" charset="0"/>
              <a:ea typeface="Calibri"/>
              <a:cs typeface="Calibri" panose="020F0502020204030204" pitchFamily="34" charset="0"/>
              <a:sym typeface="Calibri"/>
            </a:endParaRPr>
          </a:p>
          <a:p>
            <a:pPr lvl="0" algn="r">
              <a:buSzPct val="25000"/>
            </a:pPr>
            <a:endParaRPr lang="cs-CZ" sz="2400" b="1" dirty="0">
              <a:solidFill>
                <a:schemeClr val="tx1"/>
              </a:solidFill>
              <a:latin typeface="Calibri" panose="020F0502020204030204" pitchFamily="34" charset="0"/>
              <a:ea typeface="Calibri"/>
              <a:cs typeface="Calibri" panose="020F0502020204030204" pitchFamily="34" charset="0"/>
              <a:sym typeface="Calibri"/>
            </a:endParaRPr>
          </a:p>
          <a:p>
            <a:pPr algn="r">
              <a:buSzPct val="25000"/>
            </a:pPr>
            <a:endParaRPr lang="cs-CZ" sz="2500" b="1" dirty="0">
              <a:solidFill>
                <a:srgbClr val="B61C6D"/>
              </a:solidFill>
              <a:latin typeface="Calibri"/>
              <a:ea typeface="Calibri"/>
              <a:cs typeface="Calibri"/>
              <a:sym typeface="Calibri"/>
            </a:endParaRPr>
          </a:p>
        </p:txBody>
      </p:sp>
      <p:sp>
        <p:nvSpPr>
          <p:cNvPr id="2" name="AutoShape 2" descr="Výsledek obrázku pro housi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Výsledek obrázku pro housing"/>
          <p:cNvSpPr>
            <a:spLocks noChangeAspect="1" noChangeArrowheads="1"/>
          </p:cNvSpPr>
          <p:nvPr/>
        </p:nvSpPr>
        <p:spPr bwMode="auto">
          <a:xfrm>
            <a:off x="1831975" y="794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Výsledek obrázku pro housing"/>
          <p:cNvSpPr>
            <a:spLocks noChangeAspect="1" noChangeArrowheads="1"/>
          </p:cNvSpPr>
          <p:nvPr/>
        </p:nvSpPr>
        <p:spPr bwMode="auto">
          <a:xfrm>
            <a:off x="1984375" y="16034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8" descr="Výsledek obrázku pro housing"/>
          <p:cNvSpPr>
            <a:spLocks noChangeAspect="1" noChangeArrowheads="1"/>
          </p:cNvSpPr>
          <p:nvPr/>
        </p:nvSpPr>
        <p:spPr bwMode="auto">
          <a:xfrm>
            <a:off x="2136775" y="31274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9" name="Straight Connector 8">
            <a:extLst>
              <a:ext uri="{FF2B5EF4-FFF2-40B4-BE49-F238E27FC236}">
                <a16:creationId xmlns:a16="http://schemas.microsoft.com/office/drawing/2014/main" id="{806DA1FA-65B5-4E5B-A8F6-A8B49BFD248B}"/>
              </a:ext>
            </a:extLst>
          </p:cNvPr>
          <p:cNvCxnSpPr/>
          <p:nvPr/>
        </p:nvCxnSpPr>
        <p:spPr>
          <a:xfrm flipV="1">
            <a:off x="-279400" y="5334000"/>
            <a:ext cx="12801600" cy="36000"/>
          </a:xfrm>
          <a:prstGeom prst="line">
            <a:avLst/>
          </a:prstGeom>
          <a:ln w="63500">
            <a:solidFill>
              <a:srgbClr val="B61C6D"/>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2BF37750-1DFF-4882-9311-D4E7D91605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0016" y="5949290"/>
            <a:ext cx="3711740" cy="5335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conomia">
            <a:extLst>
              <a:ext uri="{FF2B5EF4-FFF2-40B4-BE49-F238E27FC236}">
                <a16:creationId xmlns:a16="http://schemas.microsoft.com/office/drawing/2014/main" id="{50C08CDF-9625-4959-9AB7-F3075AC80C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4408" y="5675170"/>
            <a:ext cx="2060575" cy="10818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Overall value of real estate property (millions of CZK)</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10</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 name="Graf 10">
            <a:extLst>
              <a:ext uri="{FF2B5EF4-FFF2-40B4-BE49-F238E27FC236}">
                <a16:creationId xmlns:a16="http://schemas.microsoft.com/office/drawing/2014/main" id="{421D404D-B12B-48E3-83F0-C5F94534CF8F}"/>
              </a:ext>
            </a:extLst>
          </p:cNvPr>
          <p:cNvGraphicFramePr>
            <a:graphicFrameLocks/>
          </p:cNvGraphicFramePr>
          <p:nvPr>
            <p:extLst>
              <p:ext uri="{D42A27DB-BD31-4B8C-83A1-F6EECF244321}">
                <p14:modId xmlns:p14="http://schemas.microsoft.com/office/powerpoint/2010/main" val="835797196"/>
              </p:ext>
            </p:extLst>
          </p:nvPr>
        </p:nvGraphicFramePr>
        <p:xfrm>
          <a:off x="682297" y="1905000"/>
          <a:ext cx="10900105" cy="4278966"/>
        </p:xfrm>
        <a:graphic>
          <a:graphicData uri="http://schemas.openxmlformats.org/drawingml/2006/chart">
            <c:chart xmlns:c="http://schemas.openxmlformats.org/drawingml/2006/chart" xmlns:r="http://schemas.openxmlformats.org/officeDocument/2006/relationships" r:id="rId5"/>
          </a:graphicData>
        </a:graphic>
      </p:graphicFrame>
      <p:sp>
        <p:nvSpPr>
          <p:cNvPr id="22" name="Shape 272">
            <a:extLst>
              <a:ext uri="{FF2B5EF4-FFF2-40B4-BE49-F238E27FC236}">
                <a16:creationId xmlns:a16="http://schemas.microsoft.com/office/drawing/2014/main" id="{E4E38C57-06C1-4875-A8D0-1991F51A5410}"/>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278569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Overall investments in Q</a:t>
            </a:r>
            <a:r>
              <a:rPr lang="cs-CZ" b="1" dirty="0">
                <a:solidFill>
                  <a:srgbClr val="009EE0"/>
                </a:solidFill>
              </a:rPr>
              <a:t>2</a:t>
            </a:r>
            <a:r>
              <a:rPr lang="en-US" b="1" dirty="0">
                <a:solidFill>
                  <a:srgbClr val="009EE0"/>
                </a:solidFill>
              </a:rPr>
              <a:t> 2020 (millions of CZK) </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11</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12">
            <a:extLst>
              <a:ext uri="{FF2B5EF4-FFF2-40B4-BE49-F238E27FC236}">
                <a16:creationId xmlns:a16="http://schemas.microsoft.com/office/drawing/2014/main" id="{B796AE68-AC7C-4663-B19F-103A8D558F06}"/>
              </a:ext>
            </a:extLst>
          </p:cNvPr>
          <p:cNvGraphicFramePr>
            <a:graphicFrameLocks/>
          </p:cNvGraphicFramePr>
          <p:nvPr>
            <p:extLst>
              <p:ext uri="{D42A27DB-BD31-4B8C-83A1-F6EECF244321}">
                <p14:modId xmlns:p14="http://schemas.microsoft.com/office/powerpoint/2010/main" val="1719502223"/>
              </p:ext>
            </p:extLst>
          </p:nvPr>
        </p:nvGraphicFramePr>
        <p:xfrm>
          <a:off x="706200" y="1981201"/>
          <a:ext cx="10859453" cy="3947326"/>
        </p:xfrm>
        <a:graphic>
          <a:graphicData uri="http://schemas.openxmlformats.org/drawingml/2006/chart">
            <c:chart xmlns:c="http://schemas.openxmlformats.org/drawingml/2006/chart" xmlns:r="http://schemas.openxmlformats.org/officeDocument/2006/relationships" r:id="rId5"/>
          </a:graphicData>
        </a:graphic>
      </p:graphicFrame>
      <p:sp>
        <p:nvSpPr>
          <p:cNvPr id="15" name="Shape 272">
            <a:extLst>
              <a:ext uri="{FF2B5EF4-FFF2-40B4-BE49-F238E27FC236}">
                <a16:creationId xmlns:a16="http://schemas.microsoft.com/office/drawing/2014/main" id="{BFEE6E6C-03AD-4696-AB8F-DF8E0B50C1B1}"/>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323363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a:buSzPct val="25000"/>
            </a:pPr>
            <a:r>
              <a:rPr lang="en-US" b="1" dirty="0">
                <a:solidFill>
                  <a:srgbClr val="009EE0"/>
                </a:solidFill>
              </a:rPr>
              <a:t>Overall investments as of</a:t>
            </a:r>
            <a:r>
              <a:rPr lang="cs-CZ" b="1" dirty="0">
                <a:solidFill>
                  <a:srgbClr val="009EE0"/>
                </a:solidFill>
              </a:rPr>
              <a:t> </a:t>
            </a:r>
            <a:r>
              <a:rPr lang="en-US" b="1" dirty="0">
                <a:solidFill>
                  <a:srgbClr val="009EE0"/>
                </a:solidFill>
              </a:rPr>
              <a:t>3</a:t>
            </a:r>
            <a:r>
              <a:rPr lang="cs-CZ" b="1" dirty="0">
                <a:solidFill>
                  <a:srgbClr val="009EE0"/>
                </a:solidFill>
              </a:rPr>
              <a:t>0</a:t>
            </a:r>
            <a:r>
              <a:rPr lang="cs-CZ" b="1" baseline="30000" dirty="0">
                <a:solidFill>
                  <a:srgbClr val="009EE0"/>
                </a:solidFill>
              </a:rPr>
              <a:t>th</a:t>
            </a:r>
            <a:r>
              <a:rPr lang="en-US" b="1" dirty="0">
                <a:solidFill>
                  <a:srgbClr val="009EE0"/>
                </a:solidFill>
              </a:rPr>
              <a:t> </a:t>
            </a:r>
            <a:r>
              <a:rPr lang="cs-CZ" b="1" dirty="0">
                <a:solidFill>
                  <a:srgbClr val="009EE0"/>
                </a:solidFill>
              </a:rPr>
              <a:t>June 2020</a:t>
            </a:r>
            <a:r>
              <a:rPr lang="en-US" b="1" dirty="0">
                <a:solidFill>
                  <a:srgbClr val="009EE0"/>
                </a:solidFill>
              </a:rPr>
              <a:t> (millions of CZK)</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12</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14">
            <a:extLst>
              <a:ext uri="{FF2B5EF4-FFF2-40B4-BE49-F238E27FC236}">
                <a16:creationId xmlns:a16="http://schemas.microsoft.com/office/drawing/2014/main" id="{ACA42EDD-20E4-4F91-86CC-CD5492241F86}"/>
              </a:ext>
            </a:extLst>
          </p:cNvPr>
          <p:cNvGraphicFramePr>
            <a:graphicFrameLocks/>
          </p:cNvGraphicFramePr>
          <p:nvPr>
            <p:extLst>
              <p:ext uri="{D42A27DB-BD31-4B8C-83A1-F6EECF244321}">
                <p14:modId xmlns:p14="http://schemas.microsoft.com/office/powerpoint/2010/main" val="3740812734"/>
              </p:ext>
            </p:extLst>
          </p:nvPr>
        </p:nvGraphicFramePr>
        <p:xfrm>
          <a:off x="676657" y="2360070"/>
          <a:ext cx="10829543" cy="3507330"/>
        </p:xfrm>
        <a:graphic>
          <a:graphicData uri="http://schemas.openxmlformats.org/drawingml/2006/chart">
            <c:chart xmlns:c="http://schemas.openxmlformats.org/drawingml/2006/chart" xmlns:r="http://schemas.openxmlformats.org/officeDocument/2006/relationships" r:id="rId5"/>
          </a:graphicData>
        </a:graphic>
      </p:graphicFrame>
      <p:sp>
        <p:nvSpPr>
          <p:cNvPr id="15" name="Shape 272">
            <a:extLst>
              <a:ext uri="{FF2B5EF4-FFF2-40B4-BE49-F238E27FC236}">
                <a16:creationId xmlns:a16="http://schemas.microsoft.com/office/drawing/2014/main" id="{2A33EB31-B86D-4BF3-B2B0-127BB8C459B1}"/>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129164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Quantity of sqm for rent</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13</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17">
            <a:extLst>
              <a:ext uri="{FF2B5EF4-FFF2-40B4-BE49-F238E27FC236}">
                <a16:creationId xmlns:a16="http://schemas.microsoft.com/office/drawing/2014/main" id="{C14924A3-89A4-4CA2-809A-5B61B9C42726}"/>
              </a:ext>
            </a:extLst>
          </p:cNvPr>
          <p:cNvGraphicFramePr>
            <a:graphicFrameLocks/>
          </p:cNvGraphicFramePr>
          <p:nvPr>
            <p:extLst>
              <p:ext uri="{D42A27DB-BD31-4B8C-83A1-F6EECF244321}">
                <p14:modId xmlns:p14="http://schemas.microsoft.com/office/powerpoint/2010/main" val="3466966072"/>
              </p:ext>
            </p:extLst>
          </p:nvPr>
        </p:nvGraphicFramePr>
        <p:xfrm>
          <a:off x="710090" y="1981200"/>
          <a:ext cx="10719910" cy="3929743"/>
        </p:xfrm>
        <a:graphic>
          <a:graphicData uri="http://schemas.openxmlformats.org/drawingml/2006/chart">
            <c:chart xmlns:c="http://schemas.openxmlformats.org/drawingml/2006/chart" xmlns:r="http://schemas.openxmlformats.org/officeDocument/2006/relationships" r:id="rId5"/>
          </a:graphicData>
        </a:graphic>
      </p:graphicFrame>
      <p:sp>
        <p:nvSpPr>
          <p:cNvPr id="15" name="Shape 272">
            <a:extLst>
              <a:ext uri="{FF2B5EF4-FFF2-40B4-BE49-F238E27FC236}">
                <a16:creationId xmlns:a16="http://schemas.microsoft.com/office/drawing/2014/main" id="{3D4BD1B7-5FE0-4E9E-97EE-950BB757FE99}"/>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1986676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Quantity of sqm for rent in the largest estate</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14</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19">
            <a:extLst>
              <a:ext uri="{FF2B5EF4-FFF2-40B4-BE49-F238E27FC236}">
                <a16:creationId xmlns:a16="http://schemas.microsoft.com/office/drawing/2014/main" id="{68927CDF-127A-4280-AC73-8757C01ED1E7}"/>
              </a:ext>
            </a:extLst>
          </p:cNvPr>
          <p:cNvGraphicFramePr>
            <a:graphicFrameLocks/>
          </p:cNvGraphicFramePr>
          <p:nvPr>
            <p:extLst>
              <p:ext uri="{D42A27DB-BD31-4B8C-83A1-F6EECF244321}">
                <p14:modId xmlns:p14="http://schemas.microsoft.com/office/powerpoint/2010/main" val="1292050816"/>
              </p:ext>
            </p:extLst>
          </p:nvPr>
        </p:nvGraphicFramePr>
        <p:xfrm>
          <a:off x="706811" y="1981200"/>
          <a:ext cx="10799389" cy="3974795"/>
        </p:xfrm>
        <a:graphic>
          <a:graphicData uri="http://schemas.openxmlformats.org/drawingml/2006/chart">
            <c:chart xmlns:c="http://schemas.openxmlformats.org/drawingml/2006/chart" xmlns:r="http://schemas.openxmlformats.org/officeDocument/2006/relationships" r:id="rId5"/>
          </a:graphicData>
        </a:graphic>
      </p:graphicFrame>
      <p:sp>
        <p:nvSpPr>
          <p:cNvPr id="15" name="Shape 272">
            <a:extLst>
              <a:ext uri="{FF2B5EF4-FFF2-40B4-BE49-F238E27FC236}">
                <a16:creationId xmlns:a16="http://schemas.microsoft.com/office/drawing/2014/main" id="{A81E1198-650A-48E7-891C-A8939E20E871}"/>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1402473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Share of the estate generating most of revenue on total revenue </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15</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Graf 21">
            <a:extLst>
              <a:ext uri="{FF2B5EF4-FFF2-40B4-BE49-F238E27FC236}">
                <a16:creationId xmlns:a16="http://schemas.microsoft.com/office/drawing/2014/main" id="{4A9E2015-9237-4CA7-BE58-29620BE42855}"/>
              </a:ext>
            </a:extLst>
          </p:cNvPr>
          <p:cNvGraphicFramePr>
            <a:graphicFrameLocks/>
          </p:cNvGraphicFramePr>
          <p:nvPr>
            <p:extLst>
              <p:ext uri="{D42A27DB-BD31-4B8C-83A1-F6EECF244321}">
                <p14:modId xmlns:p14="http://schemas.microsoft.com/office/powerpoint/2010/main" val="1656372297"/>
              </p:ext>
            </p:extLst>
          </p:nvPr>
        </p:nvGraphicFramePr>
        <p:xfrm>
          <a:off x="706200" y="1981200"/>
          <a:ext cx="10744202" cy="4074955"/>
        </p:xfrm>
        <a:graphic>
          <a:graphicData uri="http://schemas.openxmlformats.org/drawingml/2006/chart">
            <c:chart xmlns:c="http://schemas.openxmlformats.org/drawingml/2006/chart" xmlns:r="http://schemas.openxmlformats.org/officeDocument/2006/relationships" r:id="rId5"/>
          </a:graphicData>
        </a:graphic>
      </p:graphicFrame>
      <p:sp>
        <p:nvSpPr>
          <p:cNvPr id="23" name="Shape 272">
            <a:extLst>
              <a:ext uri="{FF2B5EF4-FFF2-40B4-BE49-F238E27FC236}">
                <a16:creationId xmlns:a16="http://schemas.microsoft.com/office/drawing/2014/main" id="{23F908D6-AF87-4104-9523-DBDBF33D91E2}"/>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2902569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Weighted average unexpired lease term (WAULT)</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16</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Graf 23">
            <a:extLst>
              <a:ext uri="{FF2B5EF4-FFF2-40B4-BE49-F238E27FC236}">
                <a16:creationId xmlns:a16="http://schemas.microsoft.com/office/drawing/2014/main" id="{32B21826-D261-4043-906F-E0DB4072F990}"/>
              </a:ext>
            </a:extLst>
          </p:cNvPr>
          <p:cNvGraphicFramePr>
            <a:graphicFrameLocks/>
          </p:cNvGraphicFramePr>
          <p:nvPr>
            <p:extLst>
              <p:ext uri="{D42A27DB-BD31-4B8C-83A1-F6EECF244321}">
                <p14:modId xmlns:p14="http://schemas.microsoft.com/office/powerpoint/2010/main" val="2402153499"/>
              </p:ext>
            </p:extLst>
          </p:nvPr>
        </p:nvGraphicFramePr>
        <p:xfrm>
          <a:off x="706199" y="1981199"/>
          <a:ext cx="10829546" cy="39624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Graf 23">
            <a:extLst>
              <a:ext uri="{FF2B5EF4-FFF2-40B4-BE49-F238E27FC236}">
                <a16:creationId xmlns:a16="http://schemas.microsoft.com/office/drawing/2014/main" id="{9967F85E-FF7A-4EAD-9ECE-4A93D3DDD2CA}"/>
              </a:ext>
            </a:extLst>
          </p:cNvPr>
          <p:cNvGraphicFramePr>
            <a:graphicFrameLocks/>
          </p:cNvGraphicFramePr>
          <p:nvPr>
            <p:extLst>
              <p:ext uri="{D42A27DB-BD31-4B8C-83A1-F6EECF244321}">
                <p14:modId xmlns:p14="http://schemas.microsoft.com/office/powerpoint/2010/main" val="3843401273"/>
              </p:ext>
            </p:extLst>
          </p:nvPr>
        </p:nvGraphicFramePr>
        <p:xfrm>
          <a:off x="706199" y="1981200"/>
          <a:ext cx="10290502" cy="3893737"/>
        </p:xfrm>
        <a:graphic>
          <a:graphicData uri="http://schemas.openxmlformats.org/drawingml/2006/chart">
            <c:chart xmlns:c="http://schemas.openxmlformats.org/drawingml/2006/chart" xmlns:r="http://schemas.openxmlformats.org/officeDocument/2006/relationships" r:id="rId6"/>
          </a:graphicData>
        </a:graphic>
      </p:graphicFrame>
      <p:sp>
        <p:nvSpPr>
          <p:cNvPr id="23" name="Shape 272">
            <a:extLst>
              <a:ext uri="{FF2B5EF4-FFF2-40B4-BE49-F238E27FC236}">
                <a16:creationId xmlns:a16="http://schemas.microsoft.com/office/drawing/2014/main" id="{F69AD73E-4AC5-4A1B-948B-C01B0AFAF2F2}"/>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2233100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Number of tenants</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17</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25">
            <a:extLst>
              <a:ext uri="{FF2B5EF4-FFF2-40B4-BE49-F238E27FC236}">
                <a16:creationId xmlns:a16="http://schemas.microsoft.com/office/drawing/2014/main" id="{BFE9391E-E1EC-4EBB-832F-1B047CD8C627}"/>
              </a:ext>
            </a:extLst>
          </p:cNvPr>
          <p:cNvGraphicFramePr>
            <a:graphicFrameLocks/>
          </p:cNvGraphicFramePr>
          <p:nvPr>
            <p:extLst>
              <p:ext uri="{D42A27DB-BD31-4B8C-83A1-F6EECF244321}">
                <p14:modId xmlns:p14="http://schemas.microsoft.com/office/powerpoint/2010/main" val="2716904397"/>
              </p:ext>
            </p:extLst>
          </p:nvPr>
        </p:nvGraphicFramePr>
        <p:xfrm>
          <a:off x="685800" y="1981200"/>
          <a:ext cx="10509577" cy="4005175"/>
        </p:xfrm>
        <a:graphic>
          <a:graphicData uri="http://schemas.openxmlformats.org/drawingml/2006/chart">
            <c:chart xmlns:c="http://schemas.openxmlformats.org/drawingml/2006/chart" xmlns:r="http://schemas.openxmlformats.org/officeDocument/2006/relationships" r:id="rId5"/>
          </a:graphicData>
        </a:graphic>
      </p:graphicFrame>
      <p:sp>
        <p:nvSpPr>
          <p:cNvPr id="15" name="Shape 272">
            <a:extLst>
              <a:ext uri="{FF2B5EF4-FFF2-40B4-BE49-F238E27FC236}">
                <a16:creationId xmlns:a16="http://schemas.microsoft.com/office/drawing/2014/main" id="{89CCCFAC-E2B3-41FE-80AB-D20D3BE2C41D}"/>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2129562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cxnSp>
        <p:nvCxnSpPr>
          <p:cNvPr id="18" name="Straight Connector 11">
            <a:extLst>
              <a:ext uri="{FF2B5EF4-FFF2-40B4-BE49-F238E27FC236}">
                <a16:creationId xmlns:a16="http://schemas.microsoft.com/office/drawing/2014/main" id="{7F7C97F0-523D-4308-B07B-D31E05093CBC}"/>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23" name="Shape 26">
            <a:extLst>
              <a:ext uri="{FF2B5EF4-FFF2-40B4-BE49-F238E27FC236}">
                <a16:creationId xmlns:a16="http://schemas.microsoft.com/office/drawing/2014/main" id="{F18B1E37-F06C-4BB1-AECB-75EDCDC9AA71}"/>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18</a:t>
            </a:fld>
            <a:endParaRPr lang="en-US" sz="1200">
              <a:solidFill>
                <a:srgbClr val="888888"/>
              </a:solidFill>
              <a:latin typeface="Calibri"/>
              <a:ea typeface="Calibri"/>
              <a:cs typeface="Calibri"/>
              <a:sym typeface="Calibri"/>
            </a:endParaRPr>
          </a:p>
        </p:txBody>
      </p:sp>
      <p:sp>
        <p:nvSpPr>
          <p:cNvPr id="3" name="Rectangle 2">
            <a:extLst>
              <a:ext uri="{FF2B5EF4-FFF2-40B4-BE49-F238E27FC236}">
                <a16:creationId xmlns:a16="http://schemas.microsoft.com/office/drawing/2014/main" id="{B950156E-8348-41CE-8C26-C86176E37983}"/>
              </a:ext>
            </a:extLst>
          </p:cNvPr>
          <p:cNvSpPr/>
          <p:nvPr/>
        </p:nvSpPr>
        <p:spPr>
          <a:xfrm>
            <a:off x="6172200" y="1905000"/>
            <a:ext cx="5360255" cy="2751211"/>
          </a:xfrm>
          <a:prstGeom prst="rect">
            <a:avLst/>
          </a:prstGeom>
          <a:solidFill>
            <a:srgbClr val="B61C6D"/>
          </a:solidFill>
          <a:ln w="9525">
            <a:solidFill>
              <a:srgbClr val="B61C6D"/>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t"/>
          <a:lstStyle/>
          <a:p>
            <a:endParaRPr lang="cs-CZ" sz="1600" dirty="0"/>
          </a:p>
          <a:p>
            <a:endParaRPr lang="cs-CZ" sz="1600" dirty="0"/>
          </a:p>
          <a:p>
            <a:endParaRPr lang="cs-CZ" sz="1600" dirty="0"/>
          </a:p>
          <a:p>
            <a:endParaRPr lang="en-US" sz="1600" dirty="0"/>
          </a:p>
          <a:p>
            <a:endParaRPr lang="en-US" sz="1600" dirty="0"/>
          </a:p>
          <a:p>
            <a:r>
              <a:rPr lang="en-US" sz="1600" dirty="0"/>
              <a:t>Retail Real Estate Funds</a:t>
            </a:r>
            <a:endParaRPr lang="en-US" sz="1600" dirty="0">
              <a:cs typeface="Arial"/>
            </a:endParaRPr>
          </a:p>
        </p:txBody>
      </p:sp>
      <p:sp>
        <p:nvSpPr>
          <p:cNvPr id="28" name="Ovál 6">
            <a:extLst>
              <a:ext uri="{FF2B5EF4-FFF2-40B4-BE49-F238E27FC236}">
                <a16:creationId xmlns:a16="http://schemas.microsoft.com/office/drawing/2014/main" id="{02DE1CD4-9739-4D95-ABA5-BDC9156B681A}"/>
              </a:ext>
            </a:extLst>
          </p:cNvPr>
          <p:cNvSpPr/>
          <p:nvPr/>
        </p:nvSpPr>
        <p:spPr>
          <a:xfrm>
            <a:off x="6421860" y="2112321"/>
            <a:ext cx="718106" cy="674883"/>
          </a:xfrm>
          <a:prstGeom prst="ellipse">
            <a:avLst/>
          </a:prstGeom>
          <a:solidFill>
            <a:srgbClr val="B61C6D"/>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t>2</a:t>
            </a:r>
            <a:endParaRPr lang="en-US" sz="2000" b="1" dirty="0"/>
          </a:p>
        </p:txBody>
      </p:sp>
      <p:sp>
        <p:nvSpPr>
          <p:cNvPr id="39" name="Shape 271">
            <a:extLst>
              <a:ext uri="{FF2B5EF4-FFF2-40B4-BE49-F238E27FC236}">
                <a16:creationId xmlns:a16="http://schemas.microsoft.com/office/drawing/2014/main" id="{E1264430-A121-4A08-9459-C702CF4642D5}"/>
              </a:ext>
            </a:extLst>
          </p:cNvPr>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sp>
        <p:nvSpPr>
          <p:cNvPr id="40" name="Shape 272">
            <a:extLst>
              <a:ext uri="{FF2B5EF4-FFF2-40B4-BE49-F238E27FC236}">
                <a16:creationId xmlns:a16="http://schemas.microsoft.com/office/drawing/2014/main" id="{6A047BB9-EADA-4165-A398-DE854F202420}"/>
              </a:ext>
            </a:extLst>
          </p:cNvPr>
          <p:cNvSpPr txBox="1"/>
          <p:nvPr/>
        </p:nvSpPr>
        <p:spPr>
          <a:xfrm>
            <a:off x="723253" y="405481"/>
            <a:ext cx="8014349"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Content</a:t>
            </a:r>
            <a:endParaRPr lang="cs-CZ" sz="1200" b="1" dirty="0">
              <a:solidFill>
                <a:schemeClr val="bg1"/>
              </a:solidFill>
            </a:endParaRPr>
          </a:p>
          <a:p>
            <a:pPr>
              <a:buSzPct val="25000"/>
            </a:pPr>
            <a:endParaRPr lang="cs-CZ" sz="1050" i="1" dirty="0">
              <a:solidFill>
                <a:schemeClr val="bg1"/>
              </a:solidFill>
            </a:endParaRPr>
          </a:p>
        </p:txBody>
      </p:sp>
      <p:cxnSp>
        <p:nvCxnSpPr>
          <p:cNvPr id="41" name="Straight Connector 11">
            <a:extLst>
              <a:ext uri="{FF2B5EF4-FFF2-40B4-BE49-F238E27FC236}">
                <a16:creationId xmlns:a16="http://schemas.microsoft.com/office/drawing/2014/main" id="{40ED42B1-F6A7-4F9C-B3A5-B1596008FC42}"/>
              </a:ext>
            </a:extLst>
          </p:cNvPr>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52" name="Obrázek 16" descr="Obsah obrázku hodiny&#10;&#10;Popis byl vytvořen automaticky">
            <a:extLst>
              <a:ext uri="{FF2B5EF4-FFF2-40B4-BE49-F238E27FC236}">
                <a16:creationId xmlns:a16="http://schemas.microsoft.com/office/drawing/2014/main" id="{AF7DBA17-60BD-41EA-8267-10CF2D125E43}"/>
              </a:ext>
            </a:extLst>
          </p:cNvPr>
          <p:cNvPicPr>
            <a:picLocks noChangeAspect="1"/>
          </p:cNvPicPr>
          <p:nvPr/>
        </p:nvPicPr>
        <p:blipFill>
          <a:blip r:embed="rId3"/>
          <a:stretch>
            <a:fillRect/>
          </a:stretch>
        </p:blipFill>
        <p:spPr>
          <a:xfrm>
            <a:off x="10129538" y="414312"/>
            <a:ext cx="1406207" cy="822119"/>
          </a:xfrm>
          <a:prstGeom prst="rect">
            <a:avLst/>
          </a:prstGeom>
        </p:spPr>
      </p:pic>
      <p:pic>
        <p:nvPicPr>
          <p:cNvPr id="29" name="Picture 2" descr="Hospodářské noviny - Home | Facebook">
            <a:extLst>
              <a:ext uri="{FF2B5EF4-FFF2-40B4-BE49-F238E27FC236}">
                <a16:creationId xmlns:a16="http://schemas.microsoft.com/office/drawing/2014/main" id="{2DC621A6-2CCA-4759-96EE-54C8B20A4C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a:extLst>
              <a:ext uri="{FF2B5EF4-FFF2-40B4-BE49-F238E27FC236}">
                <a16:creationId xmlns:a16="http://schemas.microsoft.com/office/drawing/2014/main" id="{016A74B0-C644-4CD3-8BDA-93A4365244D5}"/>
              </a:ext>
            </a:extLst>
          </p:cNvPr>
          <p:cNvSpPr txBox="1"/>
          <p:nvPr/>
        </p:nvSpPr>
        <p:spPr>
          <a:xfrm>
            <a:off x="735745" y="5105400"/>
            <a:ext cx="10770455" cy="307777"/>
          </a:xfrm>
          <a:prstGeom prst="rect">
            <a:avLst/>
          </a:prstGeom>
          <a:noFill/>
        </p:spPr>
        <p:txBody>
          <a:bodyPr wrap="square" rtlCol="0" anchor="t">
            <a:spAutoFit/>
          </a:bodyPr>
          <a:lstStyle/>
          <a:p>
            <a:r>
              <a:rPr lang="en-US" dirty="0"/>
              <a:t>In all graphs are the funds sorted according to their Yield in last 12 months as of 3</a:t>
            </a:r>
            <a:r>
              <a:rPr lang="cs-CZ" dirty="0"/>
              <a:t>0</a:t>
            </a:r>
            <a:r>
              <a:rPr lang="cs-CZ" baseline="30000" dirty="0"/>
              <a:t>th</a:t>
            </a:r>
            <a:r>
              <a:rPr lang="en-US" dirty="0"/>
              <a:t> </a:t>
            </a:r>
            <a:r>
              <a:rPr lang="cs-CZ" dirty="0"/>
              <a:t>June </a:t>
            </a:r>
            <a:r>
              <a:rPr lang="en-US" dirty="0"/>
              <a:t>20</a:t>
            </a:r>
            <a:r>
              <a:rPr lang="cs-CZ" dirty="0"/>
              <a:t>20</a:t>
            </a:r>
            <a:r>
              <a:rPr lang="en-US" dirty="0"/>
              <a:t> </a:t>
            </a:r>
          </a:p>
        </p:txBody>
      </p:sp>
      <p:sp>
        <p:nvSpPr>
          <p:cNvPr id="17" name="Rectangle 16">
            <a:extLst>
              <a:ext uri="{FF2B5EF4-FFF2-40B4-BE49-F238E27FC236}">
                <a16:creationId xmlns:a16="http://schemas.microsoft.com/office/drawing/2014/main" id="{01C08283-447F-4229-B2AF-3D9E83EACDCD}"/>
              </a:ext>
            </a:extLst>
          </p:cNvPr>
          <p:cNvSpPr/>
          <p:nvPr/>
        </p:nvSpPr>
        <p:spPr>
          <a:xfrm>
            <a:off x="760512" y="1905000"/>
            <a:ext cx="5275200" cy="2751211"/>
          </a:xfrm>
          <a:prstGeom prst="rect">
            <a:avLst/>
          </a:prstGeom>
          <a:solidFill>
            <a:schemeClr val="bg1">
              <a:lumMod val="75000"/>
            </a:schemeClr>
          </a:solidFill>
          <a:ln w="9525">
            <a:solidFill>
              <a:srgbClr val="B61C6D"/>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t"/>
          <a:lstStyle/>
          <a:p>
            <a:endParaRPr lang="cs-CZ" sz="1600" dirty="0"/>
          </a:p>
          <a:p>
            <a:endParaRPr lang="cs-CZ" sz="1600" dirty="0"/>
          </a:p>
          <a:p>
            <a:endParaRPr lang="cs-CZ" sz="1600" dirty="0"/>
          </a:p>
          <a:p>
            <a:endParaRPr lang="en-US" sz="1600" dirty="0"/>
          </a:p>
          <a:p>
            <a:endParaRPr lang="en-US" sz="1600" dirty="0"/>
          </a:p>
          <a:p>
            <a:r>
              <a:rPr lang="en-US" sz="1600" dirty="0"/>
              <a:t>Real Estate Funds of Qualified Investors</a:t>
            </a:r>
            <a:endParaRPr lang="en-US" sz="1600" dirty="0">
              <a:cs typeface="Arial"/>
            </a:endParaRPr>
          </a:p>
        </p:txBody>
      </p:sp>
      <p:sp>
        <p:nvSpPr>
          <p:cNvPr id="19" name="Ovál 6">
            <a:extLst>
              <a:ext uri="{FF2B5EF4-FFF2-40B4-BE49-F238E27FC236}">
                <a16:creationId xmlns:a16="http://schemas.microsoft.com/office/drawing/2014/main" id="{D8E33A85-2779-4A09-B5E4-915B0658C1EC}"/>
              </a:ext>
            </a:extLst>
          </p:cNvPr>
          <p:cNvSpPr/>
          <p:nvPr/>
        </p:nvSpPr>
        <p:spPr>
          <a:xfrm>
            <a:off x="914863" y="2069800"/>
            <a:ext cx="718106" cy="674883"/>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t>1</a:t>
            </a:r>
            <a:endParaRPr lang="en-US" sz="2000" b="1" dirty="0"/>
          </a:p>
        </p:txBody>
      </p:sp>
    </p:spTree>
    <p:extLst>
      <p:ext uri="{BB962C8B-B14F-4D97-AF65-F5344CB8AC3E}">
        <p14:creationId xmlns:p14="http://schemas.microsoft.com/office/powerpoint/2010/main" val="2977855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Yield in last 12 months as of 3</a:t>
            </a:r>
            <a:r>
              <a:rPr lang="cs-CZ" b="1" dirty="0">
                <a:solidFill>
                  <a:srgbClr val="009EE0"/>
                </a:solidFill>
              </a:rPr>
              <a:t>0</a:t>
            </a:r>
            <a:r>
              <a:rPr lang="cs-CZ" b="1" baseline="30000" dirty="0">
                <a:solidFill>
                  <a:srgbClr val="009EE0"/>
                </a:solidFill>
              </a:rPr>
              <a:t>th</a:t>
            </a:r>
            <a:r>
              <a:rPr lang="en-US" b="1" dirty="0">
                <a:solidFill>
                  <a:srgbClr val="009EE0"/>
                </a:solidFill>
              </a:rPr>
              <a:t> </a:t>
            </a:r>
            <a:r>
              <a:rPr lang="cs-CZ" b="1" dirty="0">
                <a:solidFill>
                  <a:srgbClr val="009EE0"/>
                </a:solidFill>
              </a:rPr>
              <a:t>June</a:t>
            </a:r>
            <a:r>
              <a:rPr lang="en-US" b="1" dirty="0">
                <a:solidFill>
                  <a:srgbClr val="009EE0"/>
                </a:solidFill>
              </a:rPr>
              <a:t> 2020</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19</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5">
            <a:extLst>
              <a:ext uri="{FF2B5EF4-FFF2-40B4-BE49-F238E27FC236}">
                <a16:creationId xmlns:a16="http://schemas.microsoft.com/office/drawing/2014/main" id="{0AEE7941-1771-4917-9FDA-34A29AEFF2AD}"/>
              </a:ext>
            </a:extLst>
          </p:cNvPr>
          <p:cNvGraphicFramePr>
            <a:graphicFrameLocks/>
          </p:cNvGraphicFramePr>
          <p:nvPr>
            <p:extLst>
              <p:ext uri="{D42A27DB-BD31-4B8C-83A1-F6EECF244321}">
                <p14:modId xmlns:p14="http://schemas.microsoft.com/office/powerpoint/2010/main" val="3203083131"/>
              </p:ext>
            </p:extLst>
          </p:nvPr>
        </p:nvGraphicFramePr>
        <p:xfrm>
          <a:off x="685800" y="1981199"/>
          <a:ext cx="10907960" cy="3962397"/>
        </p:xfrm>
        <a:graphic>
          <a:graphicData uri="http://schemas.openxmlformats.org/drawingml/2006/chart">
            <c:chart xmlns:c="http://schemas.openxmlformats.org/drawingml/2006/chart" xmlns:r="http://schemas.openxmlformats.org/officeDocument/2006/relationships" r:id="rId5"/>
          </a:graphicData>
        </a:graphic>
      </p:graphicFrame>
      <p:sp>
        <p:nvSpPr>
          <p:cNvPr id="11" name="Shape 272">
            <a:extLst>
              <a:ext uri="{FF2B5EF4-FFF2-40B4-BE49-F238E27FC236}">
                <a16:creationId xmlns:a16="http://schemas.microsoft.com/office/drawing/2014/main" id="{FBBA2941-5C2B-4390-AB16-AD5FAD81F97E}"/>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spTree>
    <p:extLst>
      <p:ext uri="{BB962C8B-B14F-4D97-AF65-F5344CB8AC3E}">
        <p14:creationId xmlns:p14="http://schemas.microsoft.com/office/powerpoint/2010/main" val="195407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61" name="Shape 278">
            <a:extLst>
              <a:ext uri="{FF2B5EF4-FFF2-40B4-BE49-F238E27FC236}">
                <a16:creationId xmlns:a16="http://schemas.microsoft.com/office/drawing/2014/main" id="{E979E702-C762-4305-A907-FAC4266B8A19}"/>
              </a:ext>
            </a:extLst>
          </p:cNvPr>
          <p:cNvSpPr txBox="1"/>
          <p:nvPr/>
        </p:nvSpPr>
        <p:spPr>
          <a:xfrm>
            <a:off x="5735402" y="1676400"/>
            <a:ext cx="5847000" cy="2596264"/>
          </a:xfrm>
          <a:prstGeom prst="rect">
            <a:avLst/>
          </a:prstGeom>
          <a:noFill/>
          <a:ln>
            <a:noFill/>
          </a:ln>
        </p:spPr>
        <p:txBody>
          <a:bodyPr lIns="91425" tIns="45700" rIns="91425" bIns="45700" anchor="t" anchorCtr="0">
            <a:noAutofit/>
          </a:bodyPr>
          <a:lstStyle/>
          <a:p>
            <a:pPr marL="171450" indent="-171450" algn="just">
              <a:buClr>
                <a:srgbClr val="009EE0"/>
              </a:buClr>
              <a:buFont typeface="Arial" panose="020B0604020202020204" pitchFamily="34" charset="0"/>
              <a:buChar char="•"/>
            </a:pPr>
            <a:r>
              <a:rPr lang="en-US" sz="1200" dirty="0"/>
              <a:t>Overall balance of real estate </a:t>
            </a:r>
            <a:r>
              <a:rPr lang="en-US" sz="1200" b="1" dirty="0">
                <a:solidFill>
                  <a:schemeClr val="tx1"/>
                </a:solidFill>
              </a:rPr>
              <a:t>funds is </a:t>
            </a:r>
            <a:r>
              <a:rPr lang="cs-CZ" sz="1200" b="1" dirty="0">
                <a:solidFill>
                  <a:schemeClr val="tx1"/>
                </a:solidFill>
              </a:rPr>
              <a:t>11</a:t>
            </a:r>
            <a:r>
              <a:rPr lang="en-US" sz="1200" b="1" dirty="0">
                <a:solidFill>
                  <a:schemeClr val="tx1"/>
                </a:solidFill>
              </a:rPr>
              <a:t> % of all investment funds </a:t>
            </a:r>
            <a:r>
              <a:rPr lang="en-US" sz="1200" dirty="0">
                <a:solidFill>
                  <a:schemeClr val="tx1"/>
                </a:solidFill>
              </a:rPr>
              <a:t>whereas in 2010 it was only 0,8 %.</a:t>
            </a:r>
            <a:r>
              <a:rPr lang="en-US" sz="1200" dirty="0">
                <a:solidFill>
                  <a:srgbClr val="FF0000"/>
                </a:solidFill>
              </a:rPr>
              <a:t> </a:t>
            </a:r>
            <a:r>
              <a:rPr lang="en-US" sz="1200" dirty="0"/>
              <a:t>After the simple deposit to a bank account is a deposit to the investment funds second highest and between 2013 and 2018 the value of these deposits doubled. </a:t>
            </a:r>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dirty="0"/>
              <a:t>The ranking is divided into two categories – </a:t>
            </a:r>
            <a:r>
              <a:rPr lang="en-US" sz="1200" b="1" dirty="0"/>
              <a:t>funds of qualified investors (FQI) </a:t>
            </a:r>
            <a:r>
              <a:rPr lang="en-US" sz="1200" dirty="0"/>
              <a:t>and </a:t>
            </a:r>
            <a:r>
              <a:rPr lang="en-US" sz="1200" b="1" dirty="0"/>
              <a:t>retail funds</a:t>
            </a:r>
            <a:r>
              <a:rPr lang="en-US" sz="1200" dirty="0"/>
              <a:t>. </a:t>
            </a:r>
            <a:r>
              <a:rPr lang="en-US" sz="1200" b="1" dirty="0">
                <a:solidFill>
                  <a:schemeClr val="tx1"/>
                </a:solidFill>
              </a:rPr>
              <a:t>The overall value of real estate portfolio of funds in our ranking is CZK </a:t>
            </a:r>
            <a:r>
              <a:rPr lang="cs-CZ" sz="1200" b="1" dirty="0">
                <a:solidFill>
                  <a:schemeClr val="tx1"/>
                </a:solidFill>
              </a:rPr>
              <a:t>96</a:t>
            </a:r>
            <a:r>
              <a:rPr lang="en-US" sz="1200" b="1" dirty="0">
                <a:solidFill>
                  <a:schemeClr val="tx1"/>
                </a:solidFill>
              </a:rPr>
              <a:t> bn</a:t>
            </a:r>
            <a:r>
              <a:rPr lang="en-US" sz="1200" dirty="0">
                <a:solidFill>
                  <a:schemeClr val="tx1"/>
                </a:solidFill>
              </a:rPr>
              <a:t>. During the last </a:t>
            </a:r>
            <a:r>
              <a:rPr lang="cs-CZ" sz="1200" dirty="0">
                <a:solidFill>
                  <a:schemeClr val="tx1"/>
                </a:solidFill>
              </a:rPr>
              <a:t>3</a:t>
            </a:r>
            <a:r>
              <a:rPr lang="en-US" sz="1200" dirty="0">
                <a:solidFill>
                  <a:schemeClr val="tx1"/>
                </a:solidFill>
              </a:rPr>
              <a:t> months rose the </a:t>
            </a:r>
            <a:r>
              <a:rPr lang="en-US" sz="1200" b="1" dirty="0">
                <a:solidFill>
                  <a:schemeClr val="tx1"/>
                </a:solidFill>
              </a:rPr>
              <a:t>value of this portfolio by more than </a:t>
            </a:r>
            <a:r>
              <a:rPr lang="cs-CZ" sz="1200" b="1" dirty="0">
                <a:solidFill>
                  <a:schemeClr val="tx1"/>
                </a:solidFill>
              </a:rPr>
              <a:t>5</a:t>
            </a:r>
            <a:r>
              <a:rPr lang="en-US" sz="1200" b="1" dirty="0">
                <a:solidFill>
                  <a:schemeClr val="tx1"/>
                </a:solidFill>
              </a:rPr>
              <a:t> %. </a:t>
            </a:r>
            <a:r>
              <a:rPr lang="en-US" sz="1200" dirty="0">
                <a:solidFill>
                  <a:schemeClr val="tx1"/>
                </a:solidFill>
              </a:rPr>
              <a:t>In this period we estimate the overall investments of funds about CZK</a:t>
            </a:r>
            <a:r>
              <a:rPr lang="cs-CZ" sz="1200" dirty="0">
                <a:solidFill>
                  <a:schemeClr val="tx1"/>
                </a:solidFill>
              </a:rPr>
              <a:t> 100 </a:t>
            </a:r>
            <a:r>
              <a:rPr lang="en-US" sz="1200" dirty="0">
                <a:solidFill>
                  <a:schemeClr val="tx1"/>
                </a:solidFill>
              </a:rPr>
              <a:t>bn.</a:t>
            </a:r>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dirty="0"/>
              <a:t>The most frequent minimal investment required by FQI is CZK 1 mil, in case of retail fund it is CZK 500. The entrance fee is usually around 3% and the exit fee is in most cases after three years 0. </a:t>
            </a:r>
            <a:r>
              <a:rPr lang="en-US" sz="1200" b="1" dirty="0"/>
              <a:t>Current number of investors to the funds participating in TRF is around 175 000</a:t>
            </a:r>
            <a:r>
              <a:rPr lang="en-US" sz="1200" dirty="0"/>
              <a:t>. </a:t>
            </a:r>
            <a:r>
              <a:rPr lang="en-US" sz="1200" dirty="0">
                <a:solidFill>
                  <a:schemeClr val="tx1"/>
                </a:solidFill>
              </a:rPr>
              <a:t>From these funds 8</a:t>
            </a:r>
            <a:r>
              <a:rPr lang="cs-CZ" sz="1200" dirty="0">
                <a:solidFill>
                  <a:schemeClr val="tx1"/>
                </a:solidFill>
              </a:rPr>
              <a:t>7</a:t>
            </a:r>
            <a:r>
              <a:rPr lang="en-US" sz="1200" dirty="0">
                <a:solidFill>
                  <a:schemeClr val="tx1"/>
                </a:solidFill>
              </a:rPr>
              <a:t> % of them has domicile in Czech republic and 1</a:t>
            </a:r>
            <a:r>
              <a:rPr lang="cs-CZ" sz="1200" dirty="0">
                <a:solidFill>
                  <a:schemeClr val="tx1"/>
                </a:solidFill>
              </a:rPr>
              <a:t>3</a:t>
            </a:r>
            <a:r>
              <a:rPr lang="en-US" sz="1200" dirty="0">
                <a:solidFill>
                  <a:schemeClr val="tx1"/>
                </a:solidFill>
              </a:rPr>
              <a:t> % abroad. </a:t>
            </a:r>
          </a:p>
        </p:txBody>
      </p:sp>
      <p:sp>
        <p:nvSpPr>
          <p:cNvPr id="32" name="Rectangle 31">
            <a:extLst>
              <a:ext uri="{FF2B5EF4-FFF2-40B4-BE49-F238E27FC236}">
                <a16:creationId xmlns:a16="http://schemas.microsoft.com/office/drawing/2014/main" id="{E3F39CB9-0F96-4250-BA49-B54360AC1F11}"/>
              </a:ext>
            </a:extLst>
          </p:cNvPr>
          <p:cNvSpPr/>
          <p:nvPr/>
        </p:nvSpPr>
        <p:spPr>
          <a:xfrm>
            <a:off x="814173" y="4812656"/>
            <a:ext cx="1324945" cy="1359544"/>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ctr"/>
            <a:r>
              <a:rPr lang="en-US" sz="1200" b="1" dirty="0">
                <a:solidFill>
                  <a:schemeClr val="tx1"/>
                </a:solidFill>
              </a:rPr>
              <a:t>4</a:t>
            </a:r>
            <a:r>
              <a:rPr lang="cs-CZ" sz="1200" b="1" dirty="0">
                <a:solidFill>
                  <a:schemeClr val="tx1"/>
                </a:solidFill>
              </a:rPr>
              <a:t>1</a:t>
            </a:r>
            <a:r>
              <a:rPr lang="en-US" sz="1200" b="1" dirty="0">
                <a:solidFill>
                  <a:schemeClr val="tx1"/>
                </a:solidFill>
              </a:rPr>
              <a:t>.</a:t>
            </a:r>
            <a:r>
              <a:rPr lang="cs-CZ" sz="1200" b="1" dirty="0">
                <a:solidFill>
                  <a:schemeClr val="tx1"/>
                </a:solidFill>
              </a:rPr>
              <a:t>3 </a:t>
            </a:r>
            <a:r>
              <a:rPr lang="en-US" sz="1200" b="1" dirty="0">
                <a:solidFill>
                  <a:schemeClr val="tx1"/>
                </a:solidFill>
              </a:rPr>
              <a:t>bn</a:t>
            </a:r>
            <a:r>
              <a:rPr lang="cs-CZ" sz="1200" b="1" dirty="0">
                <a:solidFill>
                  <a:schemeClr val="tx1"/>
                </a:solidFill>
              </a:rPr>
              <a:t> CZK</a:t>
            </a:r>
            <a:endParaRPr lang="en-US" sz="1200" b="1" dirty="0">
              <a:solidFill>
                <a:schemeClr val="tx1"/>
              </a:solidFill>
            </a:endParaRPr>
          </a:p>
          <a:p>
            <a:pPr algn="ctr"/>
            <a:r>
              <a:rPr lang="en-US" sz="900" dirty="0">
                <a:solidFill>
                  <a:schemeClr val="tx1"/>
                </a:solidFill>
              </a:rPr>
              <a:t>total funds in the Czech real estate mutual funds in TRF ranking</a:t>
            </a:r>
          </a:p>
        </p:txBody>
      </p:sp>
      <p:sp>
        <p:nvSpPr>
          <p:cNvPr id="42" name="Rectangle 41">
            <a:extLst>
              <a:ext uri="{FF2B5EF4-FFF2-40B4-BE49-F238E27FC236}">
                <a16:creationId xmlns:a16="http://schemas.microsoft.com/office/drawing/2014/main" id="{35A0A5C3-6EDB-48F6-9591-F894A06D9D0F}"/>
              </a:ext>
            </a:extLst>
          </p:cNvPr>
          <p:cNvSpPr/>
          <p:nvPr/>
        </p:nvSpPr>
        <p:spPr>
          <a:xfrm>
            <a:off x="2345570" y="4812656"/>
            <a:ext cx="1324945" cy="1359544"/>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ctr"/>
            <a:r>
              <a:rPr lang="cs-CZ" sz="1200" b="1" dirty="0">
                <a:solidFill>
                  <a:schemeClr val="tx1"/>
                </a:solidFill>
              </a:rPr>
              <a:t>96 </a:t>
            </a:r>
            <a:r>
              <a:rPr lang="en-US" sz="1200" b="1" dirty="0">
                <a:solidFill>
                  <a:schemeClr val="tx1"/>
                </a:solidFill>
              </a:rPr>
              <a:t>bn.</a:t>
            </a:r>
            <a:r>
              <a:rPr lang="cs-CZ" sz="1200" b="1" dirty="0">
                <a:solidFill>
                  <a:schemeClr val="tx1"/>
                </a:solidFill>
              </a:rPr>
              <a:t> CZK</a:t>
            </a:r>
            <a:endParaRPr lang="en-US" sz="1200" b="1" dirty="0">
              <a:solidFill>
                <a:schemeClr val="tx1"/>
              </a:solidFill>
            </a:endParaRPr>
          </a:p>
          <a:p>
            <a:pPr algn="ctr"/>
            <a:r>
              <a:rPr lang="en-US" sz="900" dirty="0">
                <a:solidFill>
                  <a:schemeClr val="tx1"/>
                </a:solidFill>
              </a:rPr>
              <a:t>Total value of properties owned by funds incl</a:t>
            </a:r>
            <a:r>
              <a:rPr lang="cs-CZ" sz="900" dirty="0" err="1">
                <a:solidFill>
                  <a:schemeClr val="tx1"/>
                </a:solidFill>
              </a:rPr>
              <a:t>ud</a:t>
            </a:r>
            <a:r>
              <a:rPr lang="en-US" sz="900" dirty="0">
                <a:solidFill>
                  <a:schemeClr val="tx1"/>
                </a:solidFill>
              </a:rPr>
              <a:t>ed in TRF ranking</a:t>
            </a:r>
            <a:endParaRPr lang="en-US" sz="900" baseline="30000" dirty="0">
              <a:solidFill>
                <a:schemeClr val="tx1"/>
              </a:solidFill>
            </a:endParaRPr>
          </a:p>
        </p:txBody>
      </p:sp>
      <p:sp>
        <p:nvSpPr>
          <p:cNvPr id="43" name="Rectangle 42">
            <a:extLst>
              <a:ext uri="{FF2B5EF4-FFF2-40B4-BE49-F238E27FC236}">
                <a16:creationId xmlns:a16="http://schemas.microsoft.com/office/drawing/2014/main" id="{8E113D69-E80E-4FDA-AFED-DB893F20104C}"/>
              </a:ext>
            </a:extLst>
          </p:cNvPr>
          <p:cNvSpPr/>
          <p:nvPr/>
        </p:nvSpPr>
        <p:spPr>
          <a:xfrm>
            <a:off x="3876967" y="4812656"/>
            <a:ext cx="1324945" cy="1359544"/>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ctr"/>
            <a:r>
              <a:rPr lang="en-US" sz="1200" b="1" dirty="0">
                <a:solidFill>
                  <a:schemeClr val="tx1"/>
                </a:solidFill>
              </a:rPr>
              <a:t>6.5% vs 0.8%</a:t>
            </a:r>
          </a:p>
          <a:p>
            <a:pPr algn="ctr"/>
            <a:r>
              <a:rPr lang="en-US" sz="900" dirty="0">
                <a:solidFill>
                  <a:schemeClr val="tx1"/>
                </a:solidFill>
              </a:rPr>
              <a:t>Czech real estate funds represented 6.5% of </a:t>
            </a:r>
            <a:r>
              <a:rPr lang="cs-CZ" sz="900" dirty="0">
                <a:solidFill>
                  <a:schemeClr val="tx1"/>
                </a:solidFill>
              </a:rPr>
              <a:t>i</a:t>
            </a:r>
            <a:r>
              <a:rPr lang="en-US" sz="900" dirty="0" err="1">
                <a:solidFill>
                  <a:schemeClr val="tx1"/>
                </a:solidFill>
              </a:rPr>
              <a:t>nvestment</a:t>
            </a:r>
            <a:r>
              <a:rPr lang="en-US" sz="900" dirty="0">
                <a:solidFill>
                  <a:schemeClr val="tx1"/>
                </a:solidFill>
              </a:rPr>
              <a:t> funds in 2019 compare to 0.8% in 2010</a:t>
            </a:r>
            <a:endParaRPr lang="en-US" sz="900" baseline="30000" dirty="0">
              <a:solidFill>
                <a:schemeClr val="tx1"/>
              </a:solidFill>
            </a:endParaRPr>
          </a:p>
        </p:txBody>
      </p:sp>
      <p:sp>
        <p:nvSpPr>
          <p:cNvPr id="44" name="Rectangle 43">
            <a:extLst>
              <a:ext uri="{FF2B5EF4-FFF2-40B4-BE49-F238E27FC236}">
                <a16:creationId xmlns:a16="http://schemas.microsoft.com/office/drawing/2014/main" id="{3C68618C-03B1-441A-B5FF-23C224CF4922}"/>
              </a:ext>
            </a:extLst>
          </p:cNvPr>
          <p:cNvSpPr/>
          <p:nvPr/>
        </p:nvSpPr>
        <p:spPr>
          <a:xfrm>
            <a:off x="5408363" y="4829824"/>
            <a:ext cx="1324945" cy="1342376"/>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t"/>
          <a:lstStyle/>
          <a:p>
            <a:pPr algn="ctr"/>
            <a:r>
              <a:rPr lang="en-US" sz="1200" b="1" dirty="0">
                <a:solidFill>
                  <a:schemeClr val="tx1"/>
                </a:solidFill>
              </a:rPr>
              <a:t>27</a:t>
            </a:r>
            <a:r>
              <a:rPr lang="cs-CZ" sz="1200" b="1" dirty="0">
                <a:solidFill>
                  <a:schemeClr val="tx1"/>
                </a:solidFill>
              </a:rPr>
              <a:t> </a:t>
            </a:r>
            <a:r>
              <a:rPr lang="en-US" sz="1200" b="1" dirty="0">
                <a:solidFill>
                  <a:schemeClr val="tx1"/>
                </a:solidFill>
              </a:rPr>
              <a:t>%</a:t>
            </a:r>
          </a:p>
          <a:p>
            <a:pPr algn="ctr"/>
            <a:r>
              <a:rPr lang="en-US" sz="900" dirty="0">
                <a:solidFill>
                  <a:schemeClr val="tx1"/>
                </a:solidFill>
              </a:rPr>
              <a:t>y-o-y increase in total funds</a:t>
            </a:r>
          </a:p>
        </p:txBody>
      </p:sp>
      <p:sp>
        <p:nvSpPr>
          <p:cNvPr id="45" name="Rectangle 44">
            <a:extLst>
              <a:ext uri="{FF2B5EF4-FFF2-40B4-BE49-F238E27FC236}">
                <a16:creationId xmlns:a16="http://schemas.microsoft.com/office/drawing/2014/main" id="{FD13DD80-6D79-4DA5-B8E9-55D2F9A34F2B}"/>
              </a:ext>
            </a:extLst>
          </p:cNvPr>
          <p:cNvSpPr/>
          <p:nvPr/>
        </p:nvSpPr>
        <p:spPr>
          <a:xfrm>
            <a:off x="7121707" y="4829822"/>
            <a:ext cx="1324945" cy="1342377"/>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ctr"/>
            <a:r>
              <a:rPr lang="en-US" sz="1200" b="1" dirty="0">
                <a:solidFill>
                  <a:schemeClr val="tx1"/>
                </a:solidFill>
              </a:rPr>
              <a:t>175 000+</a:t>
            </a:r>
          </a:p>
          <a:p>
            <a:pPr algn="ctr"/>
            <a:r>
              <a:rPr lang="en-US" sz="900" dirty="0">
                <a:solidFill>
                  <a:schemeClr val="tx1"/>
                </a:solidFill>
              </a:rPr>
              <a:t>investors in TRF ranked real estate funds</a:t>
            </a:r>
          </a:p>
        </p:txBody>
      </p:sp>
      <p:sp>
        <p:nvSpPr>
          <p:cNvPr id="46" name="Rectangle 45">
            <a:extLst>
              <a:ext uri="{FF2B5EF4-FFF2-40B4-BE49-F238E27FC236}">
                <a16:creationId xmlns:a16="http://schemas.microsoft.com/office/drawing/2014/main" id="{047C190E-2317-4605-A7D1-E25B6548CA8C}"/>
              </a:ext>
            </a:extLst>
          </p:cNvPr>
          <p:cNvSpPr/>
          <p:nvPr/>
        </p:nvSpPr>
        <p:spPr>
          <a:xfrm>
            <a:off x="8666253" y="4845264"/>
            <a:ext cx="1324945" cy="1326936"/>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ctr"/>
            <a:r>
              <a:rPr lang="en-US" sz="1200" b="1" dirty="0">
                <a:solidFill>
                  <a:schemeClr val="tx1"/>
                </a:solidFill>
              </a:rPr>
              <a:t>8</a:t>
            </a:r>
            <a:r>
              <a:rPr lang="cs-CZ" sz="1200" b="1" dirty="0">
                <a:solidFill>
                  <a:schemeClr val="tx1"/>
                </a:solidFill>
              </a:rPr>
              <a:t>7 </a:t>
            </a:r>
            <a:r>
              <a:rPr lang="en-US" sz="1200" b="1" dirty="0">
                <a:solidFill>
                  <a:schemeClr val="tx1"/>
                </a:solidFill>
              </a:rPr>
              <a:t>%</a:t>
            </a:r>
            <a:r>
              <a:rPr lang="cs-CZ" sz="1200" b="1" dirty="0">
                <a:solidFill>
                  <a:schemeClr val="tx1"/>
                </a:solidFill>
              </a:rPr>
              <a:t> </a:t>
            </a:r>
            <a:endParaRPr lang="en-US" sz="1200" b="1" dirty="0">
              <a:solidFill>
                <a:schemeClr val="tx1"/>
              </a:solidFill>
            </a:endParaRPr>
          </a:p>
          <a:p>
            <a:pPr algn="ctr"/>
            <a:r>
              <a:rPr lang="en-US" sz="900" dirty="0">
                <a:solidFill>
                  <a:schemeClr val="tx1"/>
                </a:solidFill>
              </a:rPr>
              <a:t>Funds in TRF have domicile in the Czech Republic</a:t>
            </a:r>
          </a:p>
        </p:txBody>
      </p:sp>
      <p:sp>
        <p:nvSpPr>
          <p:cNvPr id="47" name="Rectangle 46">
            <a:extLst>
              <a:ext uri="{FF2B5EF4-FFF2-40B4-BE49-F238E27FC236}">
                <a16:creationId xmlns:a16="http://schemas.microsoft.com/office/drawing/2014/main" id="{5B031164-4B74-4BA2-B38D-36515FF764BD}"/>
              </a:ext>
            </a:extLst>
          </p:cNvPr>
          <p:cNvSpPr/>
          <p:nvPr/>
        </p:nvSpPr>
        <p:spPr>
          <a:xfrm>
            <a:off x="10210799" y="4845264"/>
            <a:ext cx="1324945" cy="1326936"/>
          </a:xfrm>
          <a:prstGeom prst="rect">
            <a:avLst/>
          </a:prstGeom>
          <a:solidFill>
            <a:srgbClr val="009EE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ctr"/>
            <a:r>
              <a:rPr lang="en-US" sz="1200" b="1" dirty="0">
                <a:solidFill>
                  <a:schemeClr val="tx1"/>
                </a:solidFill>
              </a:rPr>
              <a:t>61.5% </a:t>
            </a:r>
          </a:p>
          <a:p>
            <a:pPr algn="ctr"/>
            <a:r>
              <a:rPr lang="en-US" sz="900" dirty="0">
                <a:solidFill>
                  <a:schemeClr val="tx1"/>
                </a:solidFill>
              </a:rPr>
              <a:t>LTV not exceeding </a:t>
            </a:r>
          </a:p>
        </p:txBody>
      </p:sp>
      <p:pic>
        <p:nvPicPr>
          <p:cNvPr id="50" name="Picture 49">
            <a:extLst>
              <a:ext uri="{FF2B5EF4-FFF2-40B4-BE49-F238E27FC236}">
                <a16:creationId xmlns:a16="http://schemas.microsoft.com/office/drawing/2014/main" id="{16CC3C16-AE9B-47EC-B263-0C5269AFD39B}"/>
              </a:ext>
            </a:extLst>
          </p:cNvPr>
          <p:cNvPicPr>
            <a:picLocks noChangeAspect="1"/>
          </p:cNvPicPr>
          <p:nvPr/>
        </p:nvPicPr>
        <p:blipFill>
          <a:blip r:embed="rId3">
            <a:biLevel thresh="50000"/>
          </a:blip>
          <a:stretch>
            <a:fillRect/>
          </a:stretch>
        </p:blipFill>
        <p:spPr>
          <a:xfrm>
            <a:off x="5746936" y="5527227"/>
            <a:ext cx="657582" cy="569266"/>
          </a:xfrm>
          <a:prstGeom prst="rect">
            <a:avLst/>
          </a:prstGeom>
          <a:solidFill>
            <a:srgbClr val="009EE0"/>
          </a:solidFill>
        </p:spPr>
      </p:pic>
      <p:sp>
        <p:nvSpPr>
          <p:cNvPr id="2" name="TextBox 1">
            <a:extLst>
              <a:ext uri="{FF2B5EF4-FFF2-40B4-BE49-F238E27FC236}">
                <a16:creationId xmlns:a16="http://schemas.microsoft.com/office/drawing/2014/main" id="{E801B280-EC25-47A3-99D3-31DA00C9DD38}"/>
              </a:ext>
            </a:extLst>
          </p:cNvPr>
          <p:cNvSpPr txBox="1"/>
          <p:nvPr/>
        </p:nvSpPr>
        <p:spPr>
          <a:xfrm>
            <a:off x="11125200" y="6400800"/>
            <a:ext cx="2357213" cy="276999"/>
          </a:xfrm>
          <a:prstGeom prst="rect">
            <a:avLst/>
          </a:prstGeom>
          <a:noFill/>
        </p:spPr>
        <p:txBody>
          <a:bodyPr wrap="square" rtlCol="0">
            <a:spAutoFit/>
          </a:bodyPr>
          <a:lstStyle/>
          <a:p>
            <a:r>
              <a:rPr lang="en-US" sz="1200" b="1" dirty="0">
                <a:solidFill>
                  <a:srgbClr val="888888"/>
                </a:solidFill>
                <a:latin typeface="Calibri"/>
                <a:ea typeface="Calibri"/>
                <a:cs typeface="Calibri"/>
                <a:sym typeface="Calibri"/>
              </a:rPr>
              <a:t>[1/2]</a:t>
            </a:r>
          </a:p>
        </p:txBody>
      </p:sp>
      <p:sp>
        <p:nvSpPr>
          <p:cNvPr id="24" name="Shape 103">
            <a:extLst>
              <a:ext uri="{FF2B5EF4-FFF2-40B4-BE49-F238E27FC236}">
                <a16:creationId xmlns:a16="http://schemas.microsoft.com/office/drawing/2014/main" id="{CB7E64A4-C2F0-4873-A459-75644299EA61}"/>
              </a:ext>
            </a:extLst>
          </p:cNvPr>
          <p:cNvSpPr txBox="1"/>
          <p:nvPr/>
        </p:nvSpPr>
        <p:spPr>
          <a:xfrm>
            <a:off x="706200" y="1169963"/>
            <a:ext cx="5847000" cy="506437"/>
          </a:xfrm>
          <a:prstGeom prst="rect">
            <a:avLst/>
          </a:prstGeom>
          <a:noFill/>
          <a:ln>
            <a:noFill/>
          </a:ln>
        </p:spPr>
        <p:txBody>
          <a:bodyPr lIns="91425" tIns="45700" rIns="91425" bIns="45700" anchor="b" anchorCtr="0">
            <a:noAutofit/>
          </a:bodyPr>
          <a:lstStyle/>
          <a:p>
            <a:pPr lvl="0">
              <a:buSzPct val="25000"/>
            </a:pPr>
            <a:r>
              <a:rPr lang="en-US" sz="1200" b="1">
                <a:solidFill>
                  <a:srgbClr val="009EE0"/>
                </a:solidFill>
              </a:rPr>
              <a:t>Czech Real Estate Mutual Market Development</a:t>
            </a:r>
            <a:endParaRPr lang="cs-CZ" sz="1200" b="1" dirty="0">
              <a:solidFill>
                <a:srgbClr val="009EE0"/>
              </a:solidFill>
            </a:endParaRPr>
          </a:p>
        </p:txBody>
      </p:sp>
      <p:sp>
        <p:nvSpPr>
          <p:cNvPr id="21" name="Shape 278">
            <a:extLst>
              <a:ext uri="{FF2B5EF4-FFF2-40B4-BE49-F238E27FC236}">
                <a16:creationId xmlns:a16="http://schemas.microsoft.com/office/drawing/2014/main" id="{0430C30E-244E-48C1-80F1-AD357C193D1E}"/>
              </a:ext>
            </a:extLst>
          </p:cNvPr>
          <p:cNvSpPr txBox="1"/>
          <p:nvPr/>
        </p:nvSpPr>
        <p:spPr>
          <a:xfrm>
            <a:off x="739756" y="1676400"/>
            <a:ext cx="4937175" cy="978542"/>
          </a:xfrm>
          <a:prstGeom prst="rect">
            <a:avLst/>
          </a:prstGeom>
          <a:noFill/>
          <a:ln>
            <a:noFill/>
          </a:ln>
        </p:spPr>
        <p:txBody>
          <a:bodyPr lIns="91425" tIns="45700" rIns="91425" bIns="45700" anchor="t" anchorCtr="0">
            <a:noAutofit/>
          </a:bodyPr>
          <a:lstStyle/>
          <a:p>
            <a:pPr marL="171450" indent="-171450" algn="just">
              <a:buClr>
                <a:srgbClr val="009EE0"/>
              </a:buClr>
              <a:buFont typeface="Arial" panose="020B0604020202020204" pitchFamily="34" charset="0"/>
              <a:buChar char="•"/>
            </a:pPr>
            <a:r>
              <a:rPr lang="en-US" sz="1200" b="1" dirty="0"/>
              <a:t>Institute of Strategic Investments of Faculty of Finance and Accounting University of Economics</a:t>
            </a:r>
            <a:r>
              <a:rPr lang="en-US" sz="1200" dirty="0"/>
              <a:t> and </a:t>
            </a:r>
            <a:r>
              <a:rPr lang="en-US" sz="1200" b="1" dirty="0" err="1"/>
              <a:t>Hospodarske</a:t>
            </a:r>
            <a:r>
              <a:rPr lang="en-US" sz="1200" b="1" dirty="0"/>
              <a:t> </a:t>
            </a:r>
            <a:r>
              <a:rPr lang="en-US" sz="1200" b="1" dirty="0" err="1"/>
              <a:t>noviny</a:t>
            </a:r>
            <a:r>
              <a:rPr lang="en-US" sz="1200" b="1" dirty="0"/>
              <a:t> </a:t>
            </a:r>
            <a:r>
              <a:rPr lang="en-US" sz="1200" dirty="0"/>
              <a:t>issued </a:t>
            </a:r>
            <a:r>
              <a:rPr lang="en-US" sz="1200" b="1" dirty="0">
                <a:solidFill>
                  <a:srgbClr val="009EE0"/>
                </a:solidFill>
                <a:hlinkClick r:id="rId4">
                  <a:extLst>
                    <a:ext uri="{A12FA001-AC4F-418D-AE19-62706E023703}">
                      <ahyp:hlinkClr xmlns:ahyp="http://schemas.microsoft.com/office/drawing/2018/hyperlinkcolor" val="tx"/>
                    </a:ext>
                  </a:extLst>
                </a:hlinkClick>
              </a:rPr>
              <a:t>TOP real estate funds ranking </a:t>
            </a:r>
            <a:r>
              <a:rPr lang="en-US" sz="1200" dirty="0"/>
              <a:t>(</a:t>
            </a:r>
            <a:r>
              <a:rPr lang="cs-CZ" sz="1200" dirty="0"/>
              <a:t>„</a:t>
            </a:r>
            <a:r>
              <a:rPr lang="en-US" sz="1200" b="1" dirty="0"/>
              <a:t>TRF</a:t>
            </a:r>
            <a:r>
              <a:rPr lang="en-US" sz="1200" dirty="0"/>
              <a:t>”) for Q</a:t>
            </a:r>
            <a:r>
              <a:rPr lang="cs-CZ" sz="1200" dirty="0"/>
              <a:t>2</a:t>
            </a:r>
            <a:r>
              <a:rPr lang="en-US" sz="1200" dirty="0"/>
              <a:t> 2020. The ranking is being issued every quarter since 2017.</a:t>
            </a:r>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dirty="0"/>
              <a:t>The results of Q</a:t>
            </a:r>
            <a:r>
              <a:rPr lang="cs-CZ" sz="1200" dirty="0"/>
              <a:t>2</a:t>
            </a:r>
            <a:r>
              <a:rPr lang="en-US" sz="1200" dirty="0"/>
              <a:t> 2020 present </a:t>
            </a:r>
            <a:r>
              <a:rPr lang="en-US" sz="1200" b="1" dirty="0"/>
              <a:t>1</a:t>
            </a:r>
            <a:r>
              <a:rPr lang="cs-CZ" sz="1200" b="1" dirty="0"/>
              <a:t>3</a:t>
            </a:r>
            <a:r>
              <a:rPr lang="en-US" sz="1200" b="1" dirty="0"/>
              <a:t> funds of qualified investors and </a:t>
            </a:r>
            <a:r>
              <a:rPr lang="cs-CZ" sz="1200" b="1" dirty="0"/>
              <a:t>7</a:t>
            </a:r>
            <a:r>
              <a:rPr lang="en-US" sz="1200" b="1" dirty="0"/>
              <a:t> retail funds</a:t>
            </a:r>
            <a:r>
              <a:rPr lang="en-US" sz="1200" dirty="0"/>
              <a:t>. During the time we broaden not only the number of funds in ranking but also the quantity of information about each fund. If the fund wants to participate in TRF it has to fulfill the requirement of publicly traded securities.</a:t>
            </a:r>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dirty="0"/>
              <a:t>The sector of real estate funds grows very quickly. The balance of these funds soared to </a:t>
            </a:r>
            <a:r>
              <a:rPr lang="en-US" sz="1200" b="1" dirty="0"/>
              <a:t>CZK 4</a:t>
            </a:r>
            <a:r>
              <a:rPr lang="cs-CZ" sz="1200" b="1" dirty="0">
                <a:solidFill>
                  <a:schemeClr val="tx1"/>
                </a:solidFill>
              </a:rPr>
              <a:t>1</a:t>
            </a:r>
            <a:r>
              <a:rPr lang="en-US" sz="1200" b="1" dirty="0">
                <a:solidFill>
                  <a:schemeClr val="tx1"/>
                </a:solidFill>
              </a:rPr>
              <a:t>.</a:t>
            </a:r>
            <a:r>
              <a:rPr lang="cs-CZ" sz="1200" b="1" dirty="0">
                <a:solidFill>
                  <a:schemeClr val="tx1"/>
                </a:solidFill>
              </a:rPr>
              <a:t>3</a:t>
            </a:r>
            <a:r>
              <a:rPr lang="en-US" sz="1200" b="1" dirty="0">
                <a:solidFill>
                  <a:schemeClr val="tx1"/>
                </a:solidFill>
              </a:rPr>
              <a:t> bn which about </a:t>
            </a:r>
            <a:r>
              <a:rPr lang="cs-CZ" sz="1200" b="1" dirty="0">
                <a:solidFill>
                  <a:schemeClr val="tx1"/>
                </a:solidFill>
              </a:rPr>
              <a:t>15</a:t>
            </a:r>
            <a:r>
              <a:rPr lang="en-US" sz="1200" b="1" dirty="0">
                <a:solidFill>
                  <a:schemeClr val="tx1"/>
                </a:solidFill>
              </a:rPr>
              <a:t> % more than in previous year</a:t>
            </a:r>
            <a:r>
              <a:rPr lang="en-US" sz="1200" dirty="0">
                <a:solidFill>
                  <a:schemeClr val="tx1"/>
                </a:solidFill>
              </a:rPr>
              <a:t>. </a:t>
            </a:r>
            <a:r>
              <a:rPr lang="en-US" sz="1100" dirty="0">
                <a:solidFill>
                  <a:schemeClr val="tx1"/>
                </a:solidFill>
              </a:rPr>
              <a:t> </a:t>
            </a:r>
          </a:p>
          <a:p>
            <a:pPr algn="just">
              <a:buClr>
                <a:srgbClr val="009EE0"/>
              </a:buClr>
              <a:buSzPct val="100000"/>
            </a:pPr>
            <a:endParaRPr lang="en-US" sz="1100" dirty="0">
              <a:solidFill>
                <a:schemeClr val="dk1"/>
              </a:solidFill>
              <a:highlight>
                <a:srgbClr val="FFFF00"/>
              </a:highlight>
              <a:latin typeface="+mj-lt"/>
              <a:ea typeface="Calibri"/>
              <a:cs typeface="Calibri"/>
              <a:sym typeface="Calibri"/>
            </a:endParaRPr>
          </a:p>
        </p:txBody>
      </p:sp>
      <p:cxnSp>
        <p:nvCxnSpPr>
          <p:cNvPr id="31" name="Straight Connector 11">
            <a:extLst>
              <a:ext uri="{FF2B5EF4-FFF2-40B4-BE49-F238E27FC236}">
                <a16:creationId xmlns:a16="http://schemas.microsoft.com/office/drawing/2014/main" id="{66409A73-6FA3-49F1-9C37-2FC89149352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5" name="Shape 271">
            <a:extLst>
              <a:ext uri="{FF2B5EF4-FFF2-40B4-BE49-F238E27FC236}">
                <a16:creationId xmlns:a16="http://schemas.microsoft.com/office/drawing/2014/main" id="{AE7D1E0E-7A96-4DB6-8ABA-986EE9000AA7}"/>
              </a:ext>
            </a:extLst>
          </p:cNvPr>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sp>
        <p:nvSpPr>
          <p:cNvPr id="16" name="Shape 272">
            <a:extLst>
              <a:ext uri="{FF2B5EF4-FFF2-40B4-BE49-F238E27FC236}">
                <a16:creationId xmlns:a16="http://schemas.microsoft.com/office/drawing/2014/main" id="{978EA220-8CFD-4780-8379-B90FB50006DF}"/>
              </a:ext>
            </a:extLst>
          </p:cNvPr>
          <p:cNvSpPr txBox="1"/>
          <p:nvPr/>
        </p:nvSpPr>
        <p:spPr>
          <a:xfrm>
            <a:off x="723254" y="405481"/>
            <a:ext cx="7942999" cy="813717"/>
          </a:xfrm>
          <a:prstGeom prst="rect">
            <a:avLst/>
          </a:prstGeom>
          <a:solidFill>
            <a:srgbClr val="B61C6D"/>
          </a:solidFill>
          <a:ln>
            <a:noFill/>
          </a:ln>
        </p:spPr>
        <p:txBody>
          <a:bodyPr lIns="91425" tIns="45700" rIns="91425" bIns="45700" anchor="t" anchorCtr="0">
            <a:noAutofit/>
          </a:bodyPr>
          <a:lstStyle/>
          <a:p>
            <a:pPr>
              <a:buSzPct val="25000"/>
            </a:pPr>
            <a:r>
              <a:rPr lang="cs-CZ" sz="1800" b="1" dirty="0" err="1">
                <a:solidFill>
                  <a:schemeClr val="bg1"/>
                </a:solidFill>
              </a:rPr>
              <a:t>Executive</a:t>
            </a:r>
            <a:r>
              <a:rPr lang="cs-CZ" sz="1800" b="1" dirty="0">
                <a:solidFill>
                  <a:schemeClr val="bg1"/>
                </a:solidFill>
              </a:rPr>
              <a:t> </a:t>
            </a:r>
            <a:r>
              <a:rPr lang="cs-CZ" sz="1800" b="1" dirty="0" err="1">
                <a:solidFill>
                  <a:schemeClr val="bg1"/>
                </a:solidFill>
              </a:rPr>
              <a:t>Summary</a:t>
            </a:r>
            <a:r>
              <a:rPr lang="cs-CZ" sz="1800" b="1" dirty="0">
                <a:solidFill>
                  <a:schemeClr val="bg1"/>
                </a:solidFill>
              </a:rPr>
              <a:t> </a:t>
            </a:r>
            <a:r>
              <a:rPr lang="en-US" sz="1800" b="1" dirty="0">
                <a:solidFill>
                  <a:schemeClr val="bg1"/>
                </a:solidFill>
              </a:rPr>
              <a:t>[1/2]</a:t>
            </a:r>
            <a:endParaRPr lang="cs-CZ" sz="1200" b="1" dirty="0">
              <a:solidFill>
                <a:schemeClr val="bg1"/>
              </a:solidFill>
            </a:endParaRPr>
          </a:p>
          <a:p>
            <a:pPr>
              <a:buSzPct val="25000"/>
            </a:pPr>
            <a:endParaRPr lang="cs-CZ" sz="1050" i="1" dirty="0">
              <a:solidFill>
                <a:schemeClr val="bg1"/>
              </a:solidFill>
            </a:endParaRPr>
          </a:p>
        </p:txBody>
      </p:sp>
      <p:cxnSp>
        <p:nvCxnSpPr>
          <p:cNvPr id="17" name="Straight Connector 11">
            <a:extLst>
              <a:ext uri="{FF2B5EF4-FFF2-40B4-BE49-F238E27FC236}">
                <a16:creationId xmlns:a16="http://schemas.microsoft.com/office/drawing/2014/main" id="{0C71E62F-A346-4A3A-BCE2-5C4DBED677BB}"/>
              </a:ext>
            </a:extLst>
          </p:cNvPr>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8" name="Obrázek 16" descr="Obsah obrázku hodiny&#10;&#10;Popis byl vytvořen automaticky">
            <a:extLst>
              <a:ext uri="{FF2B5EF4-FFF2-40B4-BE49-F238E27FC236}">
                <a16:creationId xmlns:a16="http://schemas.microsoft.com/office/drawing/2014/main" id="{7C763BE5-C1E6-4E9A-A988-D67375236FD4}"/>
              </a:ext>
            </a:extLst>
          </p:cNvPr>
          <p:cNvPicPr>
            <a:picLocks noChangeAspect="1"/>
          </p:cNvPicPr>
          <p:nvPr/>
        </p:nvPicPr>
        <p:blipFill>
          <a:blip r:embed="rId5"/>
          <a:stretch>
            <a:fillRect/>
          </a:stretch>
        </p:blipFill>
        <p:spPr>
          <a:xfrm>
            <a:off x="10129538" y="414312"/>
            <a:ext cx="1406207" cy="822119"/>
          </a:xfrm>
          <a:prstGeom prst="rect">
            <a:avLst/>
          </a:prstGeom>
        </p:spPr>
      </p:pic>
      <p:pic>
        <p:nvPicPr>
          <p:cNvPr id="23" name="Picture 22">
            <a:extLst>
              <a:ext uri="{FF2B5EF4-FFF2-40B4-BE49-F238E27FC236}">
                <a16:creationId xmlns:a16="http://schemas.microsoft.com/office/drawing/2014/main" id="{8197A630-DB7B-4A79-B1D7-50101D721344}"/>
              </a:ext>
            </a:extLst>
          </p:cNvPr>
          <p:cNvPicPr>
            <a:picLocks noChangeAspect="1"/>
          </p:cNvPicPr>
          <p:nvPr/>
        </p:nvPicPr>
        <p:blipFill>
          <a:blip r:embed="rId6"/>
          <a:stretch>
            <a:fillRect/>
          </a:stretch>
        </p:blipFill>
        <p:spPr>
          <a:xfrm>
            <a:off x="1195039" y="5543907"/>
            <a:ext cx="550993" cy="550993"/>
          </a:xfrm>
          <a:prstGeom prst="rect">
            <a:avLst/>
          </a:prstGeom>
        </p:spPr>
      </p:pic>
      <p:sp>
        <p:nvSpPr>
          <p:cNvPr id="106" name="TextBox 105">
            <a:extLst>
              <a:ext uri="{FF2B5EF4-FFF2-40B4-BE49-F238E27FC236}">
                <a16:creationId xmlns:a16="http://schemas.microsoft.com/office/drawing/2014/main" id="{5DBAA9B3-3B64-4DE7-A6E2-6F99E2DAD790}"/>
              </a:ext>
            </a:extLst>
          </p:cNvPr>
          <p:cNvSpPr txBox="1"/>
          <p:nvPr/>
        </p:nvSpPr>
        <p:spPr>
          <a:xfrm>
            <a:off x="701866" y="6334321"/>
            <a:ext cx="10575734" cy="230832"/>
          </a:xfrm>
          <a:prstGeom prst="rect">
            <a:avLst/>
          </a:prstGeom>
          <a:noFill/>
        </p:spPr>
        <p:txBody>
          <a:bodyPr wrap="square" rtlCol="0">
            <a:spAutoFit/>
          </a:bodyPr>
          <a:lstStyle/>
          <a:p>
            <a:r>
              <a:rPr lang="cs-CZ" sz="900" dirty="0"/>
              <a:t>1) Čerpáno z AKAT</a:t>
            </a:r>
          </a:p>
        </p:txBody>
      </p:sp>
      <p:pic>
        <p:nvPicPr>
          <p:cNvPr id="107" name="Picture 106">
            <a:extLst>
              <a:ext uri="{FF2B5EF4-FFF2-40B4-BE49-F238E27FC236}">
                <a16:creationId xmlns:a16="http://schemas.microsoft.com/office/drawing/2014/main" id="{29A60154-48FA-4215-88E1-6E87D7090FD4}"/>
              </a:ext>
            </a:extLst>
          </p:cNvPr>
          <p:cNvPicPr>
            <a:picLocks noChangeAspect="1"/>
          </p:cNvPicPr>
          <p:nvPr/>
        </p:nvPicPr>
        <p:blipFill>
          <a:blip r:embed="rId6"/>
          <a:stretch>
            <a:fillRect/>
          </a:stretch>
        </p:blipFill>
        <p:spPr>
          <a:xfrm>
            <a:off x="4434987" y="5900745"/>
            <a:ext cx="235203" cy="235203"/>
          </a:xfrm>
          <a:prstGeom prst="rect">
            <a:avLst/>
          </a:prstGeom>
        </p:spPr>
      </p:pic>
      <p:pic>
        <p:nvPicPr>
          <p:cNvPr id="259" name="Picture 258">
            <a:extLst>
              <a:ext uri="{FF2B5EF4-FFF2-40B4-BE49-F238E27FC236}">
                <a16:creationId xmlns:a16="http://schemas.microsoft.com/office/drawing/2014/main" id="{B13C72F6-5B8E-4244-A497-20053031013F}"/>
              </a:ext>
            </a:extLst>
          </p:cNvPr>
          <p:cNvPicPr>
            <a:picLocks noChangeAspect="1"/>
          </p:cNvPicPr>
          <p:nvPr/>
        </p:nvPicPr>
        <p:blipFill>
          <a:blip r:embed="rId7">
            <a:biLevel thresh="75000"/>
          </a:blip>
          <a:stretch>
            <a:fillRect/>
          </a:stretch>
        </p:blipFill>
        <p:spPr>
          <a:xfrm>
            <a:off x="2969175" y="5622255"/>
            <a:ext cx="534505" cy="534505"/>
          </a:xfrm>
          <a:prstGeom prst="rect">
            <a:avLst/>
          </a:prstGeom>
        </p:spPr>
      </p:pic>
      <p:pic>
        <p:nvPicPr>
          <p:cNvPr id="261" name="Picture 260">
            <a:extLst>
              <a:ext uri="{FF2B5EF4-FFF2-40B4-BE49-F238E27FC236}">
                <a16:creationId xmlns:a16="http://schemas.microsoft.com/office/drawing/2014/main" id="{14B033ED-5CE4-4257-9CAF-AC4C3740F456}"/>
              </a:ext>
            </a:extLst>
          </p:cNvPr>
          <p:cNvPicPr>
            <a:picLocks noChangeAspect="1"/>
          </p:cNvPicPr>
          <p:nvPr/>
        </p:nvPicPr>
        <p:blipFill>
          <a:blip r:embed="rId8">
            <a:biLevel thresh="75000"/>
          </a:blip>
          <a:stretch>
            <a:fillRect/>
          </a:stretch>
        </p:blipFill>
        <p:spPr>
          <a:xfrm>
            <a:off x="2660857" y="5622255"/>
            <a:ext cx="539543" cy="539543"/>
          </a:xfrm>
          <a:prstGeom prst="rect">
            <a:avLst/>
          </a:prstGeom>
        </p:spPr>
      </p:pic>
      <p:sp>
        <p:nvSpPr>
          <p:cNvPr id="116" name="Freeform 16">
            <a:extLst>
              <a:ext uri="{FF2B5EF4-FFF2-40B4-BE49-F238E27FC236}">
                <a16:creationId xmlns:a16="http://schemas.microsoft.com/office/drawing/2014/main" id="{3215B86B-30C5-4F0E-A354-4083942D94D2}"/>
              </a:ext>
            </a:extLst>
          </p:cNvPr>
          <p:cNvSpPr>
            <a:spLocks/>
          </p:cNvSpPr>
          <p:nvPr/>
        </p:nvSpPr>
        <p:spPr bwMode="auto">
          <a:xfrm>
            <a:off x="8901607" y="5618222"/>
            <a:ext cx="920374" cy="454643"/>
          </a:xfrm>
          <a:custGeom>
            <a:avLst/>
            <a:gdLst>
              <a:gd name="T0" fmla="*/ 485 w 509"/>
              <a:gd name="T1" fmla="*/ 133 h 273"/>
              <a:gd name="T2" fmla="*/ 450 w 509"/>
              <a:gd name="T3" fmla="*/ 118 h 273"/>
              <a:gd name="T4" fmla="*/ 416 w 509"/>
              <a:gd name="T5" fmla="*/ 91 h 273"/>
              <a:gd name="T6" fmla="*/ 385 w 509"/>
              <a:gd name="T7" fmla="*/ 89 h 273"/>
              <a:gd name="T8" fmla="*/ 364 w 509"/>
              <a:gd name="T9" fmla="*/ 105 h 273"/>
              <a:gd name="T10" fmla="*/ 343 w 509"/>
              <a:gd name="T11" fmla="*/ 89 h 273"/>
              <a:gd name="T12" fmla="*/ 332 w 509"/>
              <a:gd name="T13" fmla="*/ 80 h 273"/>
              <a:gd name="T14" fmla="*/ 332 w 509"/>
              <a:gd name="T15" fmla="*/ 61 h 273"/>
              <a:gd name="T16" fmla="*/ 290 w 509"/>
              <a:gd name="T17" fmla="*/ 51 h 273"/>
              <a:gd name="T18" fmla="*/ 268 w 509"/>
              <a:gd name="T19" fmla="*/ 41 h 273"/>
              <a:gd name="T20" fmla="*/ 256 w 509"/>
              <a:gd name="T21" fmla="*/ 32 h 273"/>
              <a:gd name="T22" fmla="*/ 256 w 509"/>
              <a:gd name="T23" fmla="*/ 3 h 273"/>
              <a:gd name="T24" fmla="*/ 225 w 509"/>
              <a:gd name="T25" fmla="*/ 3 h 273"/>
              <a:gd name="T26" fmla="*/ 215 w 509"/>
              <a:gd name="T27" fmla="*/ 22 h 273"/>
              <a:gd name="T28" fmla="*/ 199 w 509"/>
              <a:gd name="T29" fmla="*/ 0 h 273"/>
              <a:gd name="T30" fmla="*/ 160 w 509"/>
              <a:gd name="T31" fmla="*/ 22 h 273"/>
              <a:gd name="T32" fmla="*/ 117 w 509"/>
              <a:gd name="T33" fmla="*/ 51 h 273"/>
              <a:gd name="T34" fmla="*/ 95 w 509"/>
              <a:gd name="T35" fmla="*/ 61 h 273"/>
              <a:gd name="T36" fmla="*/ 63 w 509"/>
              <a:gd name="T37" fmla="*/ 70 h 273"/>
              <a:gd name="T38" fmla="*/ 34 w 509"/>
              <a:gd name="T39" fmla="*/ 55 h 273"/>
              <a:gd name="T40" fmla="*/ 0 w 509"/>
              <a:gd name="T41" fmla="*/ 51 h 273"/>
              <a:gd name="T42" fmla="*/ 10 w 509"/>
              <a:gd name="T43" fmla="*/ 89 h 273"/>
              <a:gd name="T44" fmla="*/ 22 w 509"/>
              <a:gd name="T45" fmla="*/ 109 h 273"/>
              <a:gd name="T46" fmla="*/ 42 w 509"/>
              <a:gd name="T47" fmla="*/ 129 h 273"/>
              <a:gd name="T48" fmla="*/ 42 w 509"/>
              <a:gd name="T49" fmla="*/ 157 h 273"/>
              <a:gd name="T50" fmla="*/ 63 w 509"/>
              <a:gd name="T51" fmla="*/ 186 h 273"/>
              <a:gd name="T52" fmla="*/ 86 w 509"/>
              <a:gd name="T53" fmla="*/ 216 h 273"/>
              <a:gd name="T54" fmla="*/ 104 w 509"/>
              <a:gd name="T55" fmla="*/ 226 h 273"/>
              <a:gd name="T56" fmla="*/ 121 w 509"/>
              <a:gd name="T57" fmla="*/ 245 h 273"/>
              <a:gd name="T58" fmla="*/ 138 w 509"/>
              <a:gd name="T59" fmla="*/ 254 h 273"/>
              <a:gd name="T60" fmla="*/ 170 w 509"/>
              <a:gd name="T61" fmla="*/ 263 h 273"/>
              <a:gd name="T62" fmla="*/ 203 w 509"/>
              <a:gd name="T63" fmla="*/ 254 h 273"/>
              <a:gd name="T64" fmla="*/ 207 w 509"/>
              <a:gd name="T65" fmla="*/ 240 h 273"/>
              <a:gd name="T66" fmla="*/ 235 w 509"/>
              <a:gd name="T67" fmla="*/ 234 h 273"/>
              <a:gd name="T68" fmla="*/ 256 w 509"/>
              <a:gd name="T69" fmla="*/ 234 h 273"/>
              <a:gd name="T70" fmla="*/ 278 w 509"/>
              <a:gd name="T71" fmla="*/ 243 h 273"/>
              <a:gd name="T72" fmla="*/ 306 w 509"/>
              <a:gd name="T73" fmla="*/ 254 h 273"/>
              <a:gd name="T74" fmla="*/ 316 w 509"/>
              <a:gd name="T75" fmla="*/ 265 h 273"/>
              <a:gd name="T76" fmla="*/ 368 w 509"/>
              <a:gd name="T77" fmla="*/ 271 h 273"/>
              <a:gd name="T78" fmla="*/ 418 w 509"/>
              <a:gd name="T79" fmla="*/ 256 h 273"/>
              <a:gd name="T80" fmla="*/ 472 w 509"/>
              <a:gd name="T81" fmla="*/ 246 h 273"/>
              <a:gd name="T82" fmla="*/ 500 w 509"/>
              <a:gd name="T83" fmla="*/ 162 h 273"/>
              <a:gd name="T84" fmla="*/ 506 w 509"/>
              <a:gd name="T85" fmla="*/ 13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9" h="273">
                <a:moveTo>
                  <a:pt x="506" y="133"/>
                </a:moveTo>
                <a:lnTo>
                  <a:pt x="485" y="133"/>
                </a:lnTo>
                <a:lnTo>
                  <a:pt x="462" y="129"/>
                </a:lnTo>
                <a:lnTo>
                  <a:pt x="450" y="118"/>
                </a:lnTo>
                <a:lnTo>
                  <a:pt x="428" y="89"/>
                </a:lnTo>
                <a:lnTo>
                  <a:pt x="416" y="91"/>
                </a:lnTo>
                <a:lnTo>
                  <a:pt x="407" y="89"/>
                </a:lnTo>
                <a:lnTo>
                  <a:pt x="385" y="89"/>
                </a:lnTo>
                <a:lnTo>
                  <a:pt x="375" y="89"/>
                </a:lnTo>
                <a:lnTo>
                  <a:pt x="364" y="105"/>
                </a:lnTo>
                <a:lnTo>
                  <a:pt x="353" y="99"/>
                </a:lnTo>
                <a:lnTo>
                  <a:pt x="343" y="89"/>
                </a:lnTo>
                <a:lnTo>
                  <a:pt x="321" y="89"/>
                </a:lnTo>
                <a:lnTo>
                  <a:pt x="332" y="80"/>
                </a:lnTo>
                <a:lnTo>
                  <a:pt x="343" y="70"/>
                </a:lnTo>
                <a:lnTo>
                  <a:pt x="332" y="61"/>
                </a:lnTo>
                <a:lnTo>
                  <a:pt x="312" y="61"/>
                </a:lnTo>
                <a:lnTo>
                  <a:pt x="290" y="51"/>
                </a:lnTo>
                <a:lnTo>
                  <a:pt x="278" y="51"/>
                </a:lnTo>
                <a:lnTo>
                  <a:pt x="268" y="41"/>
                </a:lnTo>
                <a:lnTo>
                  <a:pt x="256" y="41"/>
                </a:lnTo>
                <a:lnTo>
                  <a:pt x="256" y="32"/>
                </a:lnTo>
                <a:lnTo>
                  <a:pt x="256" y="22"/>
                </a:lnTo>
                <a:lnTo>
                  <a:pt x="256" y="3"/>
                </a:lnTo>
                <a:lnTo>
                  <a:pt x="247" y="3"/>
                </a:lnTo>
                <a:lnTo>
                  <a:pt x="225" y="3"/>
                </a:lnTo>
                <a:lnTo>
                  <a:pt x="225" y="12"/>
                </a:lnTo>
                <a:lnTo>
                  <a:pt x="215" y="22"/>
                </a:lnTo>
                <a:lnTo>
                  <a:pt x="208" y="9"/>
                </a:lnTo>
                <a:lnTo>
                  <a:pt x="199" y="0"/>
                </a:lnTo>
                <a:lnTo>
                  <a:pt x="170" y="12"/>
                </a:lnTo>
                <a:lnTo>
                  <a:pt x="160" y="22"/>
                </a:lnTo>
                <a:lnTo>
                  <a:pt x="150" y="32"/>
                </a:lnTo>
                <a:lnTo>
                  <a:pt x="117" y="51"/>
                </a:lnTo>
                <a:lnTo>
                  <a:pt x="106" y="51"/>
                </a:lnTo>
                <a:lnTo>
                  <a:pt x="95" y="61"/>
                </a:lnTo>
                <a:lnTo>
                  <a:pt x="86" y="61"/>
                </a:lnTo>
                <a:lnTo>
                  <a:pt x="63" y="70"/>
                </a:lnTo>
                <a:lnTo>
                  <a:pt x="44" y="61"/>
                </a:lnTo>
                <a:lnTo>
                  <a:pt x="34" y="55"/>
                </a:lnTo>
                <a:lnTo>
                  <a:pt x="16" y="60"/>
                </a:lnTo>
                <a:lnTo>
                  <a:pt x="0" y="51"/>
                </a:lnTo>
                <a:lnTo>
                  <a:pt x="0" y="70"/>
                </a:lnTo>
                <a:lnTo>
                  <a:pt x="10" y="89"/>
                </a:lnTo>
                <a:lnTo>
                  <a:pt x="22" y="89"/>
                </a:lnTo>
                <a:lnTo>
                  <a:pt x="22" y="109"/>
                </a:lnTo>
                <a:lnTo>
                  <a:pt x="32" y="118"/>
                </a:lnTo>
                <a:lnTo>
                  <a:pt x="42" y="129"/>
                </a:lnTo>
                <a:lnTo>
                  <a:pt x="42" y="148"/>
                </a:lnTo>
                <a:lnTo>
                  <a:pt x="42" y="157"/>
                </a:lnTo>
                <a:lnTo>
                  <a:pt x="54" y="167"/>
                </a:lnTo>
                <a:lnTo>
                  <a:pt x="63" y="186"/>
                </a:lnTo>
                <a:lnTo>
                  <a:pt x="75" y="206"/>
                </a:lnTo>
                <a:lnTo>
                  <a:pt x="86" y="216"/>
                </a:lnTo>
                <a:lnTo>
                  <a:pt x="95" y="216"/>
                </a:lnTo>
                <a:lnTo>
                  <a:pt x="104" y="226"/>
                </a:lnTo>
                <a:lnTo>
                  <a:pt x="112" y="234"/>
                </a:lnTo>
                <a:lnTo>
                  <a:pt x="121" y="245"/>
                </a:lnTo>
                <a:lnTo>
                  <a:pt x="129" y="254"/>
                </a:lnTo>
                <a:lnTo>
                  <a:pt x="138" y="254"/>
                </a:lnTo>
                <a:lnTo>
                  <a:pt x="150" y="263"/>
                </a:lnTo>
                <a:lnTo>
                  <a:pt x="170" y="263"/>
                </a:lnTo>
                <a:lnTo>
                  <a:pt x="193" y="263"/>
                </a:lnTo>
                <a:lnTo>
                  <a:pt x="203" y="254"/>
                </a:lnTo>
                <a:lnTo>
                  <a:pt x="203" y="243"/>
                </a:lnTo>
                <a:lnTo>
                  <a:pt x="207" y="240"/>
                </a:lnTo>
                <a:lnTo>
                  <a:pt x="215" y="234"/>
                </a:lnTo>
                <a:lnTo>
                  <a:pt x="235" y="234"/>
                </a:lnTo>
                <a:lnTo>
                  <a:pt x="247" y="234"/>
                </a:lnTo>
                <a:lnTo>
                  <a:pt x="256" y="234"/>
                </a:lnTo>
                <a:lnTo>
                  <a:pt x="268" y="243"/>
                </a:lnTo>
                <a:lnTo>
                  <a:pt x="278" y="243"/>
                </a:lnTo>
                <a:lnTo>
                  <a:pt x="300" y="243"/>
                </a:lnTo>
                <a:lnTo>
                  <a:pt x="306" y="254"/>
                </a:lnTo>
                <a:lnTo>
                  <a:pt x="313" y="259"/>
                </a:lnTo>
                <a:lnTo>
                  <a:pt x="316" y="265"/>
                </a:lnTo>
                <a:lnTo>
                  <a:pt x="332" y="273"/>
                </a:lnTo>
                <a:lnTo>
                  <a:pt x="368" y="271"/>
                </a:lnTo>
                <a:lnTo>
                  <a:pt x="386" y="246"/>
                </a:lnTo>
                <a:lnTo>
                  <a:pt x="418" y="256"/>
                </a:lnTo>
                <a:lnTo>
                  <a:pt x="434" y="250"/>
                </a:lnTo>
                <a:lnTo>
                  <a:pt x="472" y="246"/>
                </a:lnTo>
                <a:lnTo>
                  <a:pt x="475" y="187"/>
                </a:lnTo>
                <a:lnTo>
                  <a:pt x="500" y="162"/>
                </a:lnTo>
                <a:lnTo>
                  <a:pt x="509" y="157"/>
                </a:lnTo>
                <a:lnTo>
                  <a:pt x="506" y="133"/>
                </a:lnTo>
                <a:close/>
              </a:path>
            </a:pathLst>
          </a:custGeom>
          <a:solidFill>
            <a:schemeClr val="tx1"/>
          </a:solidFill>
          <a:ln w="3175" cmpd="sng">
            <a:solidFill>
              <a:srgbClr val="009EE0"/>
            </a:solidFill>
            <a:round/>
            <a:headEnd/>
            <a:tailEn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a:p>
        </p:txBody>
      </p:sp>
      <p:pic>
        <p:nvPicPr>
          <p:cNvPr id="2050" name="Picture 2" descr="Hospodářské noviny - Home | Facebook">
            <a:extLst>
              <a:ext uri="{FF2B5EF4-FFF2-40B4-BE49-F238E27FC236}">
                <a16:creationId xmlns:a16="http://schemas.microsoft.com/office/drawing/2014/main" id="{F0B19E61-04ED-4479-8725-EFF05A890DC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ek 9" descr="Obsah obrázku oblek, kreslení&#10;&#10;Popis byl vytvořen automaticky">
            <a:extLst>
              <a:ext uri="{FF2B5EF4-FFF2-40B4-BE49-F238E27FC236}">
                <a16:creationId xmlns:a16="http://schemas.microsoft.com/office/drawing/2014/main" id="{3194DC62-E778-44A4-A946-5D955C0D796E}"/>
              </a:ext>
            </a:extLst>
          </p:cNvPr>
          <p:cNvPicPr>
            <a:picLocks noChangeAspect="1"/>
          </p:cNvPicPr>
          <p:nvPr/>
        </p:nvPicPr>
        <p:blipFill rotWithShape="1">
          <a:blip r:embed="rId10">
            <a:clrChange>
              <a:clrFrom>
                <a:srgbClr val="FFFFFF"/>
              </a:clrFrom>
              <a:clrTo>
                <a:srgbClr val="FFFFFF">
                  <a:alpha val="0"/>
                </a:srgbClr>
              </a:clrTo>
            </a:clrChange>
            <a:extLst>
              <a:ext uri="{BEBA8EAE-BF5A-486C-A8C5-ECC9F3942E4B}">
                <a14:imgProps xmlns:a14="http://schemas.microsoft.com/office/drawing/2010/main">
                  <a14:imgLayer r:embed="rId11">
                    <a14:imgEffect>
                      <a14:sharpenSoften amount="-38000"/>
                    </a14:imgEffect>
                    <a14:imgEffect>
                      <a14:saturation sat="399000"/>
                    </a14:imgEffect>
                    <a14:imgEffect>
                      <a14:brightnessContrast bright="-29000" contrast="100000"/>
                    </a14:imgEffect>
                  </a14:imgLayer>
                </a14:imgProps>
              </a:ext>
            </a:extLst>
          </a:blip>
          <a:srcRect l="-1" r="55899"/>
          <a:stretch/>
        </p:blipFill>
        <p:spPr>
          <a:xfrm>
            <a:off x="7154493" y="5385328"/>
            <a:ext cx="1162886" cy="1008359"/>
          </a:xfrm>
          <a:prstGeom prst="rect">
            <a:avLst/>
          </a:prstGeom>
        </p:spPr>
      </p:pic>
      <p:pic>
        <p:nvPicPr>
          <p:cNvPr id="112" name="Picture 260">
            <a:extLst>
              <a:ext uri="{FF2B5EF4-FFF2-40B4-BE49-F238E27FC236}">
                <a16:creationId xmlns:a16="http://schemas.microsoft.com/office/drawing/2014/main" id="{649D7753-E01E-4C7F-BEE1-6EEF6F9FD04E}"/>
              </a:ext>
            </a:extLst>
          </p:cNvPr>
          <p:cNvPicPr>
            <a:picLocks noChangeAspect="1"/>
          </p:cNvPicPr>
          <p:nvPr/>
        </p:nvPicPr>
        <p:blipFill>
          <a:blip r:embed="rId8">
            <a:biLevel thresh="75000"/>
          </a:blip>
          <a:stretch>
            <a:fillRect/>
          </a:stretch>
        </p:blipFill>
        <p:spPr>
          <a:xfrm>
            <a:off x="10617741" y="5609886"/>
            <a:ext cx="539543" cy="539543"/>
          </a:xfrm>
          <a:prstGeom prst="rect">
            <a:avLst/>
          </a:prstGeom>
        </p:spPr>
      </p:pic>
    </p:spTree>
    <p:extLst>
      <p:ext uri="{BB962C8B-B14F-4D97-AF65-F5344CB8AC3E}">
        <p14:creationId xmlns:p14="http://schemas.microsoft.com/office/powerpoint/2010/main" val="3097465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Average annual yield in last 3 years as of 3</a:t>
            </a:r>
            <a:r>
              <a:rPr lang="cs-CZ" b="1" dirty="0">
                <a:solidFill>
                  <a:srgbClr val="009EE0"/>
                </a:solidFill>
              </a:rPr>
              <a:t>0.6</a:t>
            </a:r>
            <a:r>
              <a:rPr lang="en-US" b="1" dirty="0">
                <a:solidFill>
                  <a:srgbClr val="009EE0"/>
                </a:solidFill>
              </a:rPr>
              <a:t>.20</a:t>
            </a:r>
            <a:r>
              <a:rPr lang="cs-CZ" b="1" dirty="0">
                <a:solidFill>
                  <a:srgbClr val="009EE0"/>
                </a:solidFill>
              </a:rPr>
              <a:t>20</a:t>
            </a: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20</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BBF4B532-0406-4462-961A-DF408FD95E16}"/>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7">
            <a:extLst>
              <a:ext uri="{FF2B5EF4-FFF2-40B4-BE49-F238E27FC236}">
                <a16:creationId xmlns:a16="http://schemas.microsoft.com/office/drawing/2014/main" id="{3C2A32F0-07BA-4C20-977D-97AC50009EBA}"/>
              </a:ext>
            </a:extLst>
          </p:cNvPr>
          <p:cNvGraphicFramePr>
            <a:graphicFrameLocks/>
          </p:cNvGraphicFramePr>
          <p:nvPr>
            <p:extLst>
              <p:ext uri="{D42A27DB-BD31-4B8C-83A1-F6EECF244321}">
                <p14:modId xmlns:p14="http://schemas.microsoft.com/office/powerpoint/2010/main" val="3501868976"/>
              </p:ext>
            </p:extLst>
          </p:nvPr>
        </p:nvGraphicFramePr>
        <p:xfrm>
          <a:off x="701176" y="1981200"/>
          <a:ext cx="10784624" cy="388619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87155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Average annual yield from the beginning of operation of the fund</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21</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D63CB3C4-0D39-48A7-B347-0728A0819263}"/>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2">
            <a:extLst>
              <a:ext uri="{FF2B5EF4-FFF2-40B4-BE49-F238E27FC236}">
                <a16:creationId xmlns:a16="http://schemas.microsoft.com/office/drawing/2014/main" id="{4DB32FCD-C184-4C56-A527-CB1DC3E5E5FF}"/>
              </a:ext>
            </a:extLst>
          </p:cNvPr>
          <p:cNvGraphicFramePr>
            <a:graphicFrameLocks/>
          </p:cNvGraphicFramePr>
          <p:nvPr>
            <p:extLst>
              <p:ext uri="{D42A27DB-BD31-4B8C-83A1-F6EECF244321}">
                <p14:modId xmlns:p14="http://schemas.microsoft.com/office/powerpoint/2010/main" val="957345647"/>
              </p:ext>
            </p:extLst>
          </p:nvPr>
        </p:nvGraphicFramePr>
        <p:xfrm>
          <a:off x="706200" y="1981200"/>
          <a:ext cx="10876202" cy="39411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76128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Number of Investors</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22</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513DD594-BA44-4194-B7DA-B335B55136D8}"/>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28">
            <a:extLst>
              <a:ext uri="{FF2B5EF4-FFF2-40B4-BE49-F238E27FC236}">
                <a16:creationId xmlns:a16="http://schemas.microsoft.com/office/drawing/2014/main" id="{5343454E-AEF0-46F3-A6AE-40DC557EE1F3}"/>
              </a:ext>
            </a:extLst>
          </p:cNvPr>
          <p:cNvGraphicFramePr>
            <a:graphicFrameLocks/>
          </p:cNvGraphicFramePr>
          <p:nvPr>
            <p:extLst>
              <p:ext uri="{D42A27DB-BD31-4B8C-83A1-F6EECF244321}">
                <p14:modId xmlns:p14="http://schemas.microsoft.com/office/powerpoint/2010/main" val="3908612021"/>
              </p:ext>
            </p:extLst>
          </p:nvPr>
        </p:nvGraphicFramePr>
        <p:xfrm>
          <a:off x="685800" y="1992087"/>
          <a:ext cx="11002345" cy="40169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86906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Loan to value (LTV)</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23</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E6012C44-F5F9-4F2C-913A-F349CF51D879}"/>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9">
            <a:extLst>
              <a:ext uri="{FF2B5EF4-FFF2-40B4-BE49-F238E27FC236}">
                <a16:creationId xmlns:a16="http://schemas.microsoft.com/office/drawing/2014/main" id="{D6EDC292-0BE0-4D1C-99FA-C57BE2E09F12}"/>
              </a:ext>
            </a:extLst>
          </p:cNvPr>
          <p:cNvGraphicFramePr>
            <a:graphicFrameLocks/>
          </p:cNvGraphicFramePr>
          <p:nvPr>
            <p:extLst>
              <p:ext uri="{D42A27DB-BD31-4B8C-83A1-F6EECF244321}">
                <p14:modId xmlns:p14="http://schemas.microsoft.com/office/powerpoint/2010/main" val="2023766045"/>
              </p:ext>
            </p:extLst>
          </p:nvPr>
        </p:nvGraphicFramePr>
        <p:xfrm>
          <a:off x="706199" y="1975354"/>
          <a:ext cx="10829545" cy="404444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60941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Overall value of real estate property (millions of CZK)</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24</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5A3E44A0-0487-4AE2-8C04-2AB3AB1B0B16}"/>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11">
            <a:extLst>
              <a:ext uri="{FF2B5EF4-FFF2-40B4-BE49-F238E27FC236}">
                <a16:creationId xmlns:a16="http://schemas.microsoft.com/office/drawing/2014/main" id="{CB009359-CE66-4C66-A030-200B72DDD6C0}"/>
              </a:ext>
            </a:extLst>
          </p:cNvPr>
          <p:cNvGraphicFramePr>
            <a:graphicFrameLocks/>
          </p:cNvGraphicFramePr>
          <p:nvPr>
            <p:extLst>
              <p:ext uri="{D42A27DB-BD31-4B8C-83A1-F6EECF244321}">
                <p14:modId xmlns:p14="http://schemas.microsoft.com/office/powerpoint/2010/main" val="2338296871"/>
              </p:ext>
            </p:extLst>
          </p:nvPr>
        </p:nvGraphicFramePr>
        <p:xfrm>
          <a:off x="715925" y="1981200"/>
          <a:ext cx="10790275" cy="39623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81222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Overall investments in Q</a:t>
            </a:r>
            <a:r>
              <a:rPr lang="cs-CZ" b="1" dirty="0">
                <a:solidFill>
                  <a:srgbClr val="009EE0"/>
                </a:solidFill>
              </a:rPr>
              <a:t>2</a:t>
            </a:r>
            <a:r>
              <a:rPr lang="en-US" b="1" dirty="0">
                <a:solidFill>
                  <a:srgbClr val="009EE0"/>
                </a:solidFill>
              </a:rPr>
              <a:t> 2020 (millions of CZK) </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25</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B947F893-4B72-4A22-8CEA-03DBBB38D5B3}"/>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13">
            <a:extLst>
              <a:ext uri="{FF2B5EF4-FFF2-40B4-BE49-F238E27FC236}">
                <a16:creationId xmlns:a16="http://schemas.microsoft.com/office/drawing/2014/main" id="{598A945D-2FC9-4FA8-B1F7-D7C367EB1407}"/>
              </a:ext>
            </a:extLst>
          </p:cNvPr>
          <p:cNvGraphicFramePr>
            <a:graphicFrameLocks/>
          </p:cNvGraphicFramePr>
          <p:nvPr>
            <p:extLst>
              <p:ext uri="{D42A27DB-BD31-4B8C-83A1-F6EECF244321}">
                <p14:modId xmlns:p14="http://schemas.microsoft.com/office/powerpoint/2010/main" val="2143999956"/>
              </p:ext>
            </p:extLst>
          </p:nvPr>
        </p:nvGraphicFramePr>
        <p:xfrm>
          <a:off x="723255" y="1981199"/>
          <a:ext cx="11163945" cy="414175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12788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Overall investments as of 3</a:t>
            </a:r>
            <a:r>
              <a:rPr lang="cs-CZ" b="1" dirty="0">
                <a:solidFill>
                  <a:srgbClr val="009EE0"/>
                </a:solidFill>
              </a:rPr>
              <a:t>0</a:t>
            </a:r>
            <a:r>
              <a:rPr lang="cs-CZ" b="1" baseline="30000" dirty="0">
                <a:solidFill>
                  <a:srgbClr val="009EE0"/>
                </a:solidFill>
              </a:rPr>
              <a:t>th</a:t>
            </a:r>
            <a:r>
              <a:rPr lang="en-US" b="1" dirty="0">
                <a:solidFill>
                  <a:srgbClr val="009EE0"/>
                </a:solidFill>
              </a:rPr>
              <a:t> </a:t>
            </a:r>
            <a:r>
              <a:rPr lang="cs-CZ" b="1" dirty="0">
                <a:solidFill>
                  <a:srgbClr val="009EE0"/>
                </a:solidFill>
              </a:rPr>
              <a:t>June</a:t>
            </a:r>
            <a:r>
              <a:rPr lang="en-US" b="1" dirty="0">
                <a:solidFill>
                  <a:srgbClr val="009EE0"/>
                </a:solidFill>
              </a:rPr>
              <a:t> 2020 (millions of CZK)</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26</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F6719FD8-BB1C-4B1C-ADCC-955F968C1B81}"/>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16">
            <a:extLst>
              <a:ext uri="{FF2B5EF4-FFF2-40B4-BE49-F238E27FC236}">
                <a16:creationId xmlns:a16="http://schemas.microsoft.com/office/drawing/2014/main" id="{A4503901-E2B5-440F-B358-C609FF7D95E7}"/>
              </a:ext>
            </a:extLst>
          </p:cNvPr>
          <p:cNvGraphicFramePr>
            <a:graphicFrameLocks/>
          </p:cNvGraphicFramePr>
          <p:nvPr>
            <p:extLst>
              <p:ext uri="{D42A27DB-BD31-4B8C-83A1-F6EECF244321}">
                <p14:modId xmlns:p14="http://schemas.microsoft.com/office/powerpoint/2010/main" val="1441730336"/>
              </p:ext>
            </p:extLst>
          </p:nvPr>
        </p:nvGraphicFramePr>
        <p:xfrm>
          <a:off x="706200" y="1968806"/>
          <a:ext cx="10779600" cy="397479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70481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Quantity of sqm for rent</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27</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65C8651F-AB49-4AAA-A8BE-C7D1706F8F38}"/>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18">
            <a:extLst>
              <a:ext uri="{FF2B5EF4-FFF2-40B4-BE49-F238E27FC236}">
                <a16:creationId xmlns:a16="http://schemas.microsoft.com/office/drawing/2014/main" id="{2EFCB7CC-E079-43A3-BC5F-3D2145A42326}"/>
              </a:ext>
            </a:extLst>
          </p:cNvPr>
          <p:cNvGraphicFramePr>
            <a:graphicFrameLocks/>
          </p:cNvGraphicFramePr>
          <p:nvPr>
            <p:extLst>
              <p:ext uri="{D42A27DB-BD31-4B8C-83A1-F6EECF244321}">
                <p14:modId xmlns:p14="http://schemas.microsoft.com/office/powerpoint/2010/main" val="1940786555"/>
              </p:ext>
            </p:extLst>
          </p:nvPr>
        </p:nvGraphicFramePr>
        <p:xfrm>
          <a:off x="685800" y="1981199"/>
          <a:ext cx="10774269" cy="41576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27929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a:buSzPct val="25000"/>
            </a:pPr>
            <a:r>
              <a:rPr lang="en-US" b="1" dirty="0">
                <a:solidFill>
                  <a:srgbClr val="009EE0"/>
                </a:solidFill>
              </a:rPr>
              <a:t>Quantity of sqm for rent in the largest estate</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28</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6BB7D1AF-6C8A-452B-9FE9-5EC10E54C5BE}"/>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20">
            <a:extLst>
              <a:ext uri="{FF2B5EF4-FFF2-40B4-BE49-F238E27FC236}">
                <a16:creationId xmlns:a16="http://schemas.microsoft.com/office/drawing/2014/main" id="{7CB525D4-FA81-4E19-99B5-851754BF5378}"/>
              </a:ext>
            </a:extLst>
          </p:cNvPr>
          <p:cNvGraphicFramePr>
            <a:graphicFrameLocks/>
          </p:cNvGraphicFramePr>
          <p:nvPr>
            <p:extLst>
              <p:ext uri="{D42A27DB-BD31-4B8C-83A1-F6EECF244321}">
                <p14:modId xmlns:p14="http://schemas.microsoft.com/office/powerpoint/2010/main" val="93807976"/>
              </p:ext>
            </p:extLst>
          </p:nvPr>
        </p:nvGraphicFramePr>
        <p:xfrm>
          <a:off x="706200" y="1981199"/>
          <a:ext cx="10876202" cy="39623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81805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Share of the estate generating most of revenue on total revenue </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29</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58403DE6-CB8F-4E9B-8800-06E0D765EBA0}"/>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22">
            <a:extLst>
              <a:ext uri="{FF2B5EF4-FFF2-40B4-BE49-F238E27FC236}">
                <a16:creationId xmlns:a16="http://schemas.microsoft.com/office/drawing/2014/main" id="{64436B2C-6FDC-40F8-830F-B7E6D0761A97}"/>
              </a:ext>
            </a:extLst>
          </p:cNvPr>
          <p:cNvGraphicFramePr>
            <a:graphicFrameLocks/>
          </p:cNvGraphicFramePr>
          <p:nvPr>
            <p:extLst>
              <p:ext uri="{D42A27DB-BD31-4B8C-83A1-F6EECF244321}">
                <p14:modId xmlns:p14="http://schemas.microsoft.com/office/powerpoint/2010/main" val="4011643743"/>
              </p:ext>
            </p:extLst>
          </p:nvPr>
        </p:nvGraphicFramePr>
        <p:xfrm>
          <a:off x="706200" y="1992922"/>
          <a:ext cx="10779599" cy="39623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0137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35" name="Shape 278">
            <a:extLst>
              <a:ext uri="{FF2B5EF4-FFF2-40B4-BE49-F238E27FC236}">
                <a16:creationId xmlns:a16="http://schemas.microsoft.com/office/drawing/2014/main" id="{4FFBB579-0C28-4906-86BD-D67B248E7CA9}"/>
              </a:ext>
            </a:extLst>
          </p:cNvPr>
          <p:cNvSpPr txBox="1"/>
          <p:nvPr/>
        </p:nvSpPr>
        <p:spPr>
          <a:xfrm>
            <a:off x="724717" y="1600200"/>
            <a:ext cx="6057083" cy="978542"/>
          </a:xfrm>
          <a:prstGeom prst="rect">
            <a:avLst/>
          </a:prstGeom>
          <a:noFill/>
          <a:ln>
            <a:noFill/>
          </a:ln>
        </p:spPr>
        <p:txBody>
          <a:bodyPr lIns="91425" tIns="45700" rIns="91425" bIns="45700" anchor="t" anchorCtr="0">
            <a:noAutofit/>
          </a:bodyPr>
          <a:lstStyle/>
          <a:p>
            <a:pPr marL="171450" indent="-171450" algn="just">
              <a:buClr>
                <a:srgbClr val="009EE0"/>
              </a:buClr>
              <a:buFont typeface="Arial" panose="020B0604020202020204" pitchFamily="34" charset="0"/>
              <a:buChar char="•"/>
            </a:pPr>
            <a:endParaRPr lang="en-US" sz="1100" dirty="0"/>
          </a:p>
          <a:p>
            <a:pPr marL="171450" indent="-171450" algn="just">
              <a:buClr>
                <a:srgbClr val="009EE0"/>
              </a:buClr>
              <a:buFont typeface="Arial" panose="020B0604020202020204" pitchFamily="34" charset="0"/>
              <a:buChar char="•"/>
            </a:pPr>
            <a:r>
              <a:rPr lang="en-US" sz="1200" dirty="0"/>
              <a:t>Between FQIs in last 12 months the highest yield performed Accolade Industrial Fund, Czech Capital RE Fund SICAV, and </a:t>
            </a:r>
            <a:r>
              <a:rPr lang="cs-CZ" sz="1200" dirty="0" err="1"/>
              <a:t>Generali</a:t>
            </a:r>
            <a:r>
              <a:rPr lang="cs-CZ" sz="1200" dirty="0"/>
              <a:t> </a:t>
            </a:r>
            <a:r>
              <a:rPr lang="cs-CZ" sz="1200" dirty="0" err="1"/>
              <a:t>realitni</a:t>
            </a:r>
            <a:r>
              <a:rPr lang="cs-CZ" sz="1200" dirty="0"/>
              <a:t> fond</a:t>
            </a:r>
            <a:r>
              <a:rPr lang="en-US" sz="1200" dirty="0"/>
              <a:t>. Between retail funds the highest yield performed </a:t>
            </a:r>
            <a:r>
              <a:rPr lang="cs-CZ" sz="1200" dirty="0" err="1"/>
              <a:t>Trigea</a:t>
            </a:r>
            <a:r>
              <a:rPr lang="cs-CZ" sz="1200" dirty="0"/>
              <a:t> nemovitostní fond SICAV, a.s.</a:t>
            </a:r>
            <a:r>
              <a:rPr lang="en-US" sz="1200" dirty="0"/>
              <a:t>, </a:t>
            </a:r>
            <a:r>
              <a:rPr lang="en-US" sz="1200" dirty="0" err="1"/>
              <a:t>Investika</a:t>
            </a:r>
            <a:r>
              <a:rPr lang="en-US" sz="1200" dirty="0"/>
              <a:t> </a:t>
            </a:r>
            <a:r>
              <a:rPr lang="en-US" sz="1200" dirty="0" err="1"/>
              <a:t>Realitní</a:t>
            </a:r>
            <a:r>
              <a:rPr lang="en-US" sz="1200" dirty="0"/>
              <a:t> Fond, and </a:t>
            </a:r>
            <a:r>
              <a:rPr lang="cs-CZ" sz="1200" dirty="0" err="1"/>
              <a:t>Conseq</a:t>
            </a:r>
            <a:r>
              <a:rPr lang="cs-CZ" sz="1200" dirty="0"/>
              <a:t> Realitní</a:t>
            </a:r>
            <a:r>
              <a:rPr lang="en-US" sz="1200" dirty="0"/>
              <a:t>. In the category yield of last 3 years the best results among FQIs achieved Arete Invest CEE II, </a:t>
            </a:r>
            <a:r>
              <a:rPr lang="cs-CZ" sz="1200" dirty="0" err="1"/>
              <a:t>Accolade</a:t>
            </a:r>
            <a:r>
              <a:rPr lang="cs-CZ" sz="1200" dirty="0"/>
              <a:t> </a:t>
            </a:r>
            <a:r>
              <a:rPr lang="cs-CZ" sz="1200" dirty="0" err="1"/>
              <a:t>Industrial</a:t>
            </a:r>
            <a:r>
              <a:rPr lang="cs-CZ" sz="1200" dirty="0"/>
              <a:t> </a:t>
            </a:r>
            <a:r>
              <a:rPr lang="cs-CZ" sz="1200" dirty="0" err="1"/>
              <a:t>Fund</a:t>
            </a:r>
            <a:r>
              <a:rPr lang="en-US" sz="1200" dirty="0"/>
              <a:t>, and WOOD &amp; Company </a:t>
            </a:r>
            <a:r>
              <a:rPr lang="cs-CZ" sz="1200" dirty="0"/>
              <a:t>Office </a:t>
            </a:r>
            <a:r>
              <a:rPr lang="cs-CZ" sz="1200" dirty="0" err="1"/>
              <a:t>podfond</a:t>
            </a:r>
            <a:r>
              <a:rPr lang="en-US" sz="1200" dirty="0"/>
              <a:t> and between retail funds ZFP </a:t>
            </a:r>
            <a:r>
              <a:rPr lang="en-US" sz="1200" dirty="0" err="1"/>
              <a:t>Realitní</a:t>
            </a:r>
            <a:r>
              <a:rPr lang="en-US" sz="1200" dirty="0"/>
              <a:t> fond, </a:t>
            </a:r>
            <a:r>
              <a:rPr lang="en-US" sz="1200" dirty="0" err="1"/>
              <a:t>Investika</a:t>
            </a:r>
            <a:r>
              <a:rPr lang="en-US" sz="1200" dirty="0"/>
              <a:t> </a:t>
            </a:r>
            <a:r>
              <a:rPr lang="en-US" sz="1200" dirty="0" err="1"/>
              <a:t>Realitní</a:t>
            </a:r>
            <a:r>
              <a:rPr lang="en-US" sz="1200" dirty="0"/>
              <a:t> Fond</a:t>
            </a:r>
            <a:r>
              <a:rPr lang="cs-CZ" sz="1200" dirty="0"/>
              <a:t>, and </a:t>
            </a:r>
            <a:r>
              <a:rPr lang="cs-CZ" sz="1200" dirty="0" err="1"/>
              <a:t>Conseq</a:t>
            </a:r>
            <a:r>
              <a:rPr lang="cs-CZ" sz="1200" dirty="0"/>
              <a:t> Realitní.</a:t>
            </a:r>
            <a:endParaRPr lang="en-US" sz="1200" dirty="0"/>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b="1" dirty="0"/>
              <a:t>The market of real estate funds in Czech republic is the fastest growing market between investment funds</a:t>
            </a:r>
            <a:r>
              <a:rPr lang="en-US" sz="1200" dirty="0"/>
              <a:t> but it is also going to be influenced by the crises resulting from coronavirus.</a:t>
            </a:r>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b="1" dirty="0"/>
              <a:t>Generally we can say that the average WAULT of real estate funds in Czech republic is around 5.6 years </a:t>
            </a:r>
            <a:r>
              <a:rPr lang="en-US" sz="1200" dirty="0"/>
              <a:t>and </a:t>
            </a:r>
            <a:r>
              <a:rPr lang="en-US" sz="1200" b="1" dirty="0"/>
              <a:t>accordingly to our data LTV of none of the funds exceeds 61.</a:t>
            </a:r>
            <a:r>
              <a:rPr lang="cs-CZ" sz="1200" b="1" dirty="0"/>
              <a:t>5</a:t>
            </a:r>
            <a:r>
              <a:rPr lang="en-US" sz="1200" b="1" dirty="0"/>
              <a:t> %</a:t>
            </a:r>
            <a:r>
              <a:rPr lang="en-US" sz="1200" dirty="0"/>
              <a:t>. </a:t>
            </a:r>
          </a:p>
          <a:p>
            <a:pPr marL="171450" indent="-171450" algn="just">
              <a:buClr>
                <a:srgbClr val="009EE0"/>
              </a:buClr>
              <a:buFont typeface="Arial" panose="020B0604020202020204" pitchFamily="34" charset="0"/>
              <a:buChar char="•"/>
            </a:pPr>
            <a:endParaRPr lang="en-US" sz="500" dirty="0"/>
          </a:p>
          <a:p>
            <a:pPr marL="171450" indent="-171450" algn="just">
              <a:buClr>
                <a:srgbClr val="009EE0"/>
              </a:buClr>
              <a:buFont typeface="Arial" panose="020B0604020202020204" pitchFamily="34" charset="0"/>
              <a:buChar char="•"/>
            </a:pPr>
            <a:r>
              <a:rPr lang="en-US" sz="1200" dirty="0"/>
              <a:t>We assume that funds participating in TRF have a good chance to survive the crisis without any bigger troubles. But it will also depend on the time frame of government restrictions, since the exposure of the Czech funds to the retail sector is quite large.</a:t>
            </a:r>
          </a:p>
          <a:p>
            <a:pPr marL="171450" indent="-171450" algn="just">
              <a:buClr>
                <a:srgbClr val="009EE0"/>
              </a:buClr>
              <a:buFont typeface="Arial" panose="020B0604020202020204" pitchFamily="34" charset="0"/>
              <a:buChar char="•"/>
            </a:pPr>
            <a:endParaRPr lang="en-US" sz="1200" dirty="0"/>
          </a:p>
          <a:p>
            <a:pPr marL="171450" indent="-171450" algn="just">
              <a:buClr>
                <a:srgbClr val="009EE0"/>
              </a:buClr>
              <a:buFont typeface="Arial" panose="020B0604020202020204" pitchFamily="34" charset="0"/>
              <a:buChar char="•"/>
            </a:pPr>
            <a:r>
              <a:rPr lang="en-US" sz="1200" dirty="0"/>
              <a:t>Outcome of current economic situation will depend a lot on how he funds communicate to their investors to stay calm and not panic because of short-time fluctuations. The investment to the real estate is intended for a long-term and a thanks to its timescale it is resistant to crises.  </a:t>
            </a:r>
          </a:p>
          <a:p>
            <a:pPr>
              <a:buClr>
                <a:srgbClr val="009EE0"/>
              </a:buClr>
              <a:buSzPct val="100000"/>
            </a:pPr>
            <a:endParaRPr lang="en-US" sz="1100" dirty="0">
              <a:solidFill>
                <a:schemeClr val="dk1"/>
              </a:solidFill>
              <a:latin typeface="+mj-lt"/>
              <a:ea typeface="Calibri"/>
              <a:cs typeface="Calibri"/>
              <a:sym typeface="Calibri"/>
            </a:endParaRPr>
          </a:p>
        </p:txBody>
      </p:sp>
      <p:cxnSp>
        <p:nvCxnSpPr>
          <p:cNvPr id="31" name="Straight Connector 11">
            <a:extLst>
              <a:ext uri="{FF2B5EF4-FFF2-40B4-BE49-F238E27FC236}">
                <a16:creationId xmlns:a16="http://schemas.microsoft.com/office/drawing/2014/main" id="{66409A73-6FA3-49F1-9C37-2FC89149352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393DEB3-5BE9-43C0-BDD2-6B240C7D7E0B}"/>
              </a:ext>
            </a:extLst>
          </p:cNvPr>
          <p:cNvSpPr txBox="1"/>
          <p:nvPr/>
        </p:nvSpPr>
        <p:spPr>
          <a:xfrm>
            <a:off x="11125200" y="6400800"/>
            <a:ext cx="2357213" cy="276999"/>
          </a:xfrm>
          <a:prstGeom prst="rect">
            <a:avLst/>
          </a:prstGeom>
          <a:noFill/>
        </p:spPr>
        <p:txBody>
          <a:bodyPr wrap="square" rtlCol="0">
            <a:spAutoFit/>
          </a:bodyPr>
          <a:lstStyle/>
          <a:p>
            <a:r>
              <a:rPr lang="en-US" sz="1200" b="1" dirty="0">
                <a:solidFill>
                  <a:srgbClr val="888888"/>
                </a:solidFill>
                <a:latin typeface="Calibri"/>
                <a:ea typeface="Calibri"/>
                <a:cs typeface="Calibri"/>
                <a:sym typeface="Calibri"/>
              </a:rPr>
              <a:t>[2/2]</a:t>
            </a:r>
          </a:p>
        </p:txBody>
      </p:sp>
      <p:sp>
        <p:nvSpPr>
          <p:cNvPr id="14" name="Shape 271">
            <a:extLst>
              <a:ext uri="{FF2B5EF4-FFF2-40B4-BE49-F238E27FC236}">
                <a16:creationId xmlns:a16="http://schemas.microsoft.com/office/drawing/2014/main" id="{B90851A4-BC97-43C4-9A29-A2B9FA7FEABD}"/>
              </a:ext>
            </a:extLst>
          </p:cNvPr>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sp>
        <p:nvSpPr>
          <p:cNvPr id="15" name="Shape 272">
            <a:extLst>
              <a:ext uri="{FF2B5EF4-FFF2-40B4-BE49-F238E27FC236}">
                <a16:creationId xmlns:a16="http://schemas.microsoft.com/office/drawing/2014/main" id="{D0C9B9A7-6387-4135-8F5A-ADDFD0C78917}"/>
              </a:ext>
            </a:extLst>
          </p:cNvPr>
          <p:cNvSpPr txBox="1"/>
          <p:nvPr/>
        </p:nvSpPr>
        <p:spPr>
          <a:xfrm>
            <a:off x="723254" y="405481"/>
            <a:ext cx="6820545" cy="813717"/>
          </a:xfrm>
          <a:prstGeom prst="rect">
            <a:avLst/>
          </a:prstGeom>
          <a:solidFill>
            <a:srgbClr val="B61C6D"/>
          </a:solidFill>
          <a:ln>
            <a:noFill/>
          </a:ln>
        </p:spPr>
        <p:txBody>
          <a:bodyPr lIns="91425" tIns="45700" rIns="91425" bIns="45700" anchor="t" anchorCtr="0">
            <a:noAutofit/>
          </a:bodyPr>
          <a:lstStyle/>
          <a:p>
            <a:pPr>
              <a:buSzPct val="25000"/>
            </a:pPr>
            <a:r>
              <a:rPr lang="cs-CZ" sz="1800" b="1" dirty="0" err="1">
                <a:solidFill>
                  <a:schemeClr val="bg1"/>
                </a:solidFill>
              </a:rPr>
              <a:t>Executive</a:t>
            </a:r>
            <a:r>
              <a:rPr lang="cs-CZ" sz="1800" b="1" dirty="0">
                <a:solidFill>
                  <a:schemeClr val="bg1"/>
                </a:solidFill>
              </a:rPr>
              <a:t> </a:t>
            </a:r>
            <a:r>
              <a:rPr lang="cs-CZ" sz="1800" b="1" dirty="0" err="1">
                <a:solidFill>
                  <a:schemeClr val="bg1"/>
                </a:solidFill>
              </a:rPr>
              <a:t>Summary</a:t>
            </a:r>
            <a:r>
              <a:rPr lang="cs-CZ" sz="1800" b="1" dirty="0">
                <a:solidFill>
                  <a:schemeClr val="bg1"/>
                </a:solidFill>
              </a:rPr>
              <a:t> </a:t>
            </a:r>
            <a:r>
              <a:rPr lang="en-US" sz="1800" b="1" dirty="0">
                <a:solidFill>
                  <a:schemeClr val="bg1"/>
                </a:solidFill>
              </a:rPr>
              <a:t>[2/2]</a:t>
            </a:r>
            <a:endParaRPr lang="cs-CZ" sz="1200" b="1" dirty="0">
              <a:solidFill>
                <a:schemeClr val="bg1"/>
              </a:solidFill>
            </a:endParaRPr>
          </a:p>
          <a:p>
            <a:pPr>
              <a:buSzPct val="25000"/>
            </a:pPr>
            <a:endParaRPr lang="cs-CZ" sz="1050" i="1" dirty="0">
              <a:solidFill>
                <a:schemeClr val="bg1"/>
              </a:solidFill>
            </a:endParaRPr>
          </a:p>
        </p:txBody>
      </p:sp>
      <p:cxnSp>
        <p:nvCxnSpPr>
          <p:cNvPr id="16" name="Straight Connector 11">
            <a:extLst>
              <a:ext uri="{FF2B5EF4-FFF2-40B4-BE49-F238E27FC236}">
                <a16:creationId xmlns:a16="http://schemas.microsoft.com/office/drawing/2014/main" id="{0A279981-BB48-4A89-BF5E-EC48B3D4FCB4}"/>
              </a:ext>
            </a:extLst>
          </p:cNvPr>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7" name="Obrázek 16" descr="Obsah obrázku hodiny&#10;&#10;Popis byl vytvořen automaticky">
            <a:extLst>
              <a:ext uri="{FF2B5EF4-FFF2-40B4-BE49-F238E27FC236}">
                <a16:creationId xmlns:a16="http://schemas.microsoft.com/office/drawing/2014/main" id="{DCD9F3F7-2503-41E2-8433-39F51129A389}"/>
              </a:ext>
            </a:extLst>
          </p:cNvPr>
          <p:cNvPicPr>
            <a:picLocks noChangeAspect="1"/>
          </p:cNvPicPr>
          <p:nvPr/>
        </p:nvPicPr>
        <p:blipFill>
          <a:blip r:embed="rId3"/>
          <a:stretch>
            <a:fillRect/>
          </a:stretch>
        </p:blipFill>
        <p:spPr>
          <a:xfrm>
            <a:off x="10129538" y="414312"/>
            <a:ext cx="1406207" cy="822119"/>
          </a:xfrm>
          <a:prstGeom prst="rect">
            <a:avLst/>
          </a:prstGeom>
        </p:spPr>
      </p:pic>
      <p:pic>
        <p:nvPicPr>
          <p:cNvPr id="18" name="Obrázek 14">
            <a:extLst>
              <a:ext uri="{FF2B5EF4-FFF2-40B4-BE49-F238E27FC236}">
                <a16:creationId xmlns:a16="http://schemas.microsoft.com/office/drawing/2014/main" id="{891FAE63-D37F-48C8-A017-8519F5DA7380}"/>
              </a:ext>
            </a:extLst>
          </p:cNvPr>
          <p:cNvPicPr>
            <a:picLocks noChangeAspect="1"/>
          </p:cNvPicPr>
          <p:nvPr/>
        </p:nvPicPr>
        <p:blipFill rotWithShape="1">
          <a:blip r:embed="rId4"/>
          <a:srcRect t="18770" b="20548"/>
          <a:stretch/>
        </p:blipFill>
        <p:spPr>
          <a:xfrm>
            <a:off x="8784513" y="431515"/>
            <a:ext cx="1121487" cy="680550"/>
          </a:xfrm>
          <a:prstGeom prst="rect">
            <a:avLst/>
          </a:prstGeom>
        </p:spPr>
      </p:pic>
      <p:pic>
        <p:nvPicPr>
          <p:cNvPr id="19" name="Obrázek 15" descr="Obsah obrázku kreslení&#10;&#10;Popis byl vytvořen automaticky">
            <a:extLst>
              <a:ext uri="{FF2B5EF4-FFF2-40B4-BE49-F238E27FC236}">
                <a16:creationId xmlns:a16="http://schemas.microsoft.com/office/drawing/2014/main" id="{98757AAA-0F76-4D8F-9D5F-E7824C0DFF48}"/>
              </a:ext>
            </a:extLst>
          </p:cNvPr>
          <p:cNvPicPr>
            <a:picLocks noChangeAspect="1"/>
          </p:cNvPicPr>
          <p:nvPr/>
        </p:nvPicPr>
        <p:blipFill rotWithShape="1">
          <a:blip r:embed="rId5"/>
          <a:srcRect l="10898"/>
          <a:stretch/>
        </p:blipFill>
        <p:spPr>
          <a:xfrm>
            <a:off x="7641513" y="508563"/>
            <a:ext cx="1121487" cy="600483"/>
          </a:xfrm>
          <a:prstGeom prst="rect">
            <a:avLst/>
          </a:prstGeom>
        </p:spPr>
      </p:pic>
      <p:sp>
        <p:nvSpPr>
          <p:cNvPr id="23" name="Shape 103">
            <a:extLst>
              <a:ext uri="{FF2B5EF4-FFF2-40B4-BE49-F238E27FC236}">
                <a16:creationId xmlns:a16="http://schemas.microsoft.com/office/drawing/2014/main" id="{0B9EDB35-A6FE-4FE7-A55E-912C898F5BFB}"/>
              </a:ext>
            </a:extLst>
          </p:cNvPr>
          <p:cNvSpPr txBox="1"/>
          <p:nvPr/>
        </p:nvSpPr>
        <p:spPr>
          <a:xfrm>
            <a:off x="706200" y="1219200"/>
            <a:ext cx="5847000" cy="506437"/>
          </a:xfrm>
          <a:prstGeom prst="rect">
            <a:avLst/>
          </a:prstGeom>
          <a:noFill/>
          <a:ln>
            <a:noFill/>
          </a:ln>
        </p:spPr>
        <p:txBody>
          <a:bodyPr lIns="91425" tIns="45700" rIns="91425" bIns="45700" anchor="b" anchorCtr="0">
            <a:noAutofit/>
          </a:bodyPr>
          <a:lstStyle/>
          <a:p>
            <a:pPr lvl="0">
              <a:buSzPct val="25000"/>
            </a:pPr>
            <a:r>
              <a:rPr lang="en-US" sz="1200" b="1">
                <a:solidFill>
                  <a:srgbClr val="009EE0"/>
                </a:solidFill>
              </a:rPr>
              <a:t>Czech Real Estate Funds Market Development</a:t>
            </a:r>
            <a:endParaRPr lang="cs-CZ" sz="1200" b="1">
              <a:solidFill>
                <a:srgbClr val="009EE0"/>
              </a:solidFill>
            </a:endParaRPr>
          </a:p>
        </p:txBody>
      </p:sp>
      <p:graphicFrame>
        <p:nvGraphicFramePr>
          <p:cNvPr id="4" name="Tabulka 4">
            <a:extLst>
              <a:ext uri="{FF2B5EF4-FFF2-40B4-BE49-F238E27FC236}">
                <a16:creationId xmlns:a16="http://schemas.microsoft.com/office/drawing/2014/main" id="{A641921B-4F5B-421D-8840-9B0A2027AA20}"/>
              </a:ext>
            </a:extLst>
          </p:cNvPr>
          <p:cNvGraphicFramePr>
            <a:graphicFrameLocks noGrp="1"/>
          </p:cNvGraphicFramePr>
          <p:nvPr>
            <p:extLst>
              <p:ext uri="{D42A27DB-BD31-4B8C-83A1-F6EECF244321}">
                <p14:modId xmlns:p14="http://schemas.microsoft.com/office/powerpoint/2010/main" val="2990717647"/>
              </p:ext>
            </p:extLst>
          </p:nvPr>
        </p:nvGraphicFramePr>
        <p:xfrm>
          <a:off x="7243147" y="2479245"/>
          <a:ext cx="4292598" cy="1112520"/>
        </p:xfrm>
        <a:graphic>
          <a:graphicData uri="http://schemas.openxmlformats.org/drawingml/2006/table">
            <a:tbl>
              <a:tblPr firstRow="1" bandRow="1">
                <a:tableStyleId>{5C22544A-7EE6-4342-B048-85BDC9FD1C3A}</a:tableStyleId>
              </a:tblPr>
              <a:tblGrid>
                <a:gridCol w="453053">
                  <a:extLst>
                    <a:ext uri="{9D8B030D-6E8A-4147-A177-3AD203B41FA5}">
                      <a16:colId xmlns:a16="http://schemas.microsoft.com/office/drawing/2014/main" val="2778934330"/>
                    </a:ext>
                  </a:extLst>
                </a:gridCol>
                <a:gridCol w="2971800">
                  <a:extLst>
                    <a:ext uri="{9D8B030D-6E8A-4147-A177-3AD203B41FA5}">
                      <a16:colId xmlns:a16="http://schemas.microsoft.com/office/drawing/2014/main" val="3118749001"/>
                    </a:ext>
                  </a:extLst>
                </a:gridCol>
                <a:gridCol w="867745">
                  <a:extLst>
                    <a:ext uri="{9D8B030D-6E8A-4147-A177-3AD203B41FA5}">
                      <a16:colId xmlns:a16="http://schemas.microsoft.com/office/drawing/2014/main" val="960509740"/>
                    </a:ext>
                  </a:extLst>
                </a:gridCol>
              </a:tblGrid>
              <a:tr h="370840">
                <a:tc>
                  <a:txBody>
                    <a:bodyPr/>
                    <a:lstStyle/>
                    <a:p>
                      <a:r>
                        <a:rPr lang="cs-CZ" sz="1200" b="0" dirty="0">
                          <a:solidFill>
                            <a:schemeClr val="tx1"/>
                          </a:solidFill>
                        </a:rPr>
                        <a:t>1.</a:t>
                      </a:r>
                      <a:endParaRPr lang="en-US" sz="120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cs-CZ" sz="1200" b="1" dirty="0" err="1">
                          <a:solidFill>
                            <a:schemeClr val="tx1"/>
                          </a:solidFill>
                        </a:rPr>
                        <a:t>Accolade</a:t>
                      </a:r>
                      <a:r>
                        <a:rPr lang="cs-CZ" sz="1200" b="1" dirty="0">
                          <a:solidFill>
                            <a:schemeClr val="tx1"/>
                          </a:solidFill>
                        </a:rPr>
                        <a:t> </a:t>
                      </a:r>
                      <a:r>
                        <a:rPr lang="cs-CZ" sz="1200" b="1" dirty="0" err="1">
                          <a:solidFill>
                            <a:schemeClr val="tx1"/>
                          </a:solidFill>
                        </a:rPr>
                        <a:t>Industrial</a:t>
                      </a:r>
                      <a:r>
                        <a:rPr lang="cs-CZ" sz="1200" b="1" dirty="0">
                          <a:solidFill>
                            <a:schemeClr val="tx1"/>
                          </a:solidFill>
                        </a:rPr>
                        <a:t> </a:t>
                      </a:r>
                      <a:r>
                        <a:rPr lang="cs-CZ" sz="1200" b="1" dirty="0" err="1">
                          <a:solidFill>
                            <a:schemeClr val="tx1"/>
                          </a:solidFill>
                        </a:rPr>
                        <a:t>Fund</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0" dirty="0">
                          <a:solidFill>
                            <a:schemeClr val="tx1"/>
                          </a:solidFill>
                        </a:rPr>
                        <a:t>1</a:t>
                      </a:r>
                      <a:r>
                        <a:rPr lang="cs-CZ" sz="1200" b="0" dirty="0">
                          <a:solidFill>
                            <a:schemeClr val="tx1"/>
                          </a:solidFill>
                        </a:rPr>
                        <a:t>2</a:t>
                      </a:r>
                      <a:r>
                        <a:rPr lang="en-US" sz="1200" b="0" dirty="0">
                          <a:solidFill>
                            <a:schemeClr val="tx1"/>
                          </a:solidFill>
                        </a:rPr>
                        <a:t>.</a:t>
                      </a:r>
                      <a:r>
                        <a:rPr lang="cs-CZ" sz="1200" b="0" dirty="0">
                          <a:solidFill>
                            <a:schemeClr val="tx1"/>
                          </a:solidFill>
                        </a:rPr>
                        <a:t>8</a:t>
                      </a:r>
                      <a:r>
                        <a:rPr lang="en-US" sz="1200" b="0" dirty="0">
                          <a:solidFill>
                            <a:schemeClr val="tx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extLst>
                  <a:ext uri="{0D108BD9-81ED-4DB2-BD59-A6C34878D82A}">
                    <a16:rowId xmlns:a16="http://schemas.microsoft.com/office/drawing/2014/main" val="4007426"/>
                  </a:ext>
                </a:extLst>
              </a:tr>
              <a:tr h="370840">
                <a:tc>
                  <a:txBody>
                    <a:bodyPr/>
                    <a:lstStyle/>
                    <a:p>
                      <a:r>
                        <a:rPr lang="cs-CZ" sz="1200" b="0" dirty="0">
                          <a:solidFill>
                            <a:schemeClr val="tx1"/>
                          </a:solidFill>
                        </a:rPr>
                        <a:t>2.</a:t>
                      </a:r>
                      <a:endParaRPr lang="en-US" sz="120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1" i="0" u="none" strike="noStrike" cap="none" dirty="0">
                          <a:solidFill>
                            <a:schemeClr val="tx1"/>
                          </a:solidFill>
                          <a:latin typeface="+mn-lt"/>
                          <a:ea typeface="+mn-ea"/>
                          <a:cs typeface="+mn-cs"/>
                          <a:sym typeface="Arial"/>
                        </a:rPr>
                        <a:t>Czech Capital RE Fund SICAV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0" dirty="0">
                          <a:solidFill>
                            <a:schemeClr val="tx1"/>
                          </a:solidFill>
                        </a:rPr>
                        <a:t>9.</a:t>
                      </a:r>
                      <a:r>
                        <a:rPr lang="cs-CZ" sz="1200" b="0" dirty="0">
                          <a:solidFill>
                            <a:schemeClr val="tx1"/>
                          </a:solidFill>
                        </a:rPr>
                        <a:t>0</a:t>
                      </a:r>
                      <a:r>
                        <a:rPr lang="en-US" sz="1200" b="0" dirty="0">
                          <a:solidFill>
                            <a:schemeClr val="tx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extLst>
                  <a:ext uri="{0D108BD9-81ED-4DB2-BD59-A6C34878D82A}">
                    <a16:rowId xmlns:a16="http://schemas.microsoft.com/office/drawing/2014/main" val="1052443447"/>
                  </a:ext>
                </a:extLst>
              </a:tr>
              <a:tr h="370840">
                <a:tc>
                  <a:txBody>
                    <a:bodyPr/>
                    <a:lstStyle/>
                    <a:p>
                      <a:r>
                        <a:rPr lang="cs-CZ" sz="1200" b="0" dirty="0">
                          <a:solidFill>
                            <a:schemeClr val="tx1"/>
                          </a:solidFill>
                        </a:rPr>
                        <a:t>3.</a:t>
                      </a:r>
                      <a:endParaRPr lang="en-US" sz="120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cs-CZ" sz="1200" b="1" dirty="0" err="1">
                          <a:solidFill>
                            <a:schemeClr val="tx1"/>
                          </a:solidFill>
                        </a:rPr>
                        <a:t>Generali</a:t>
                      </a:r>
                      <a:r>
                        <a:rPr lang="cs-CZ" sz="1200" b="1" dirty="0">
                          <a:solidFill>
                            <a:schemeClr val="tx1"/>
                          </a:solidFill>
                        </a:rPr>
                        <a:t> realitní fond</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0" dirty="0">
                          <a:solidFill>
                            <a:schemeClr val="tx1"/>
                          </a:solidFill>
                        </a:rPr>
                        <a:t>8.</a:t>
                      </a:r>
                      <a:r>
                        <a:rPr lang="cs-CZ" sz="1200" b="0" dirty="0">
                          <a:solidFill>
                            <a:schemeClr val="tx1"/>
                          </a:solidFill>
                        </a:rPr>
                        <a:t>3</a:t>
                      </a:r>
                      <a:r>
                        <a:rPr lang="en-US" sz="1200" b="0" dirty="0">
                          <a:solidFill>
                            <a:schemeClr val="tx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extLst>
                  <a:ext uri="{0D108BD9-81ED-4DB2-BD59-A6C34878D82A}">
                    <a16:rowId xmlns:a16="http://schemas.microsoft.com/office/drawing/2014/main" val="1751960871"/>
                  </a:ext>
                </a:extLst>
              </a:tr>
            </a:tbl>
          </a:graphicData>
        </a:graphic>
      </p:graphicFrame>
      <p:graphicFrame>
        <p:nvGraphicFramePr>
          <p:cNvPr id="21" name="Tabulka 4">
            <a:extLst>
              <a:ext uri="{FF2B5EF4-FFF2-40B4-BE49-F238E27FC236}">
                <a16:creationId xmlns:a16="http://schemas.microsoft.com/office/drawing/2014/main" id="{2AC1294D-1320-4D3E-841B-EF56B453DCFD}"/>
              </a:ext>
            </a:extLst>
          </p:cNvPr>
          <p:cNvGraphicFramePr>
            <a:graphicFrameLocks noGrp="1"/>
          </p:cNvGraphicFramePr>
          <p:nvPr>
            <p:extLst>
              <p:ext uri="{D42A27DB-BD31-4B8C-83A1-F6EECF244321}">
                <p14:modId xmlns:p14="http://schemas.microsoft.com/office/powerpoint/2010/main" val="1378697038"/>
              </p:ext>
            </p:extLst>
          </p:nvPr>
        </p:nvGraphicFramePr>
        <p:xfrm>
          <a:off x="7243147" y="4728188"/>
          <a:ext cx="4292598" cy="1112520"/>
        </p:xfrm>
        <a:graphic>
          <a:graphicData uri="http://schemas.openxmlformats.org/drawingml/2006/table">
            <a:tbl>
              <a:tblPr firstRow="1" bandRow="1">
                <a:tableStyleId>{5C22544A-7EE6-4342-B048-85BDC9FD1C3A}</a:tableStyleId>
              </a:tblPr>
              <a:tblGrid>
                <a:gridCol w="453053">
                  <a:extLst>
                    <a:ext uri="{9D8B030D-6E8A-4147-A177-3AD203B41FA5}">
                      <a16:colId xmlns:a16="http://schemas.microsoft.com/office/drawing/2014/main" val="2778934330"/>
                    </a:ext>
                  </a:extLst>
                </a:gridCol>
                <a:gridCol w="2971800">
                  <a:extLst>
                    <a:ext uri="{9D8B030D-6E8A-4147-A177-3AD203B41FA5}">
                      <a16:colId xmlns:a16="http://schemas.microsoft.com/office/drawing/2014/main" val="3118749001"/>
                    </a:ext>
                  </a:extLst>
                </a:gridCol>
                <a:gridCol w="867745">
                  <a:extLst>
                    <a:ext uri="{9D8B030D-6E8A-4147-A177-3AD203B41FA5}">
                      <a16:colId xmlns:a16="http://schemas.microsoft.com/office/drawing/2014/main" val="960509740"/>
                    </a:ext>
                  </a:extLst>
                </a:gridCol>
              </a:tblGrid>
              <a:tr h="370840">
                <a:tc>
                  <a:txBody>
                    <a:bodyPr/>
                    <a:lstStyle/>
                    <a:p>
                      <a:r>
                        <a:rPr lang="cs-CZ" sz="1200" b="0" dirty="0">
                          <a:solidFill>
                            <a:schemeClr val="tx1"/>
                          </a:solidFill>
                        </a:rPr>
                        <a:t>1.</a:t>
                      </a:r>
                      <a:endParaRPr lang="en-US" sz="120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1" dirty="0" err="1">
                          <a:solidFill>
                            <a:schemeClr val="tx1"/>
                          </a:solidFill>
                        </a:rPr>
                        <a:t>Trigea</a:t>
                      </a:r>
                      <a:r>
                        <a:rPr lang="en-US" sz="1200" b="1" dirty="0">
                          <a:solidFill>
                            <a:schemeClr val="tx1"/>
                          </a:solidFill>
                        </a:rPr>
                        <a:t> </a:t>
                      </a:r>
                      <a:r>
                        <a:rPr lang="en-US" sz="1200" b="1" dirty="0" err="1">
                          <a:solidFill>
                            <a:schemeClr val="tx1"/>
                          </a:solidFill>
                        </a:rPr>
                        <a:t>nemovitostní</a:t>
                      </a:r>
                      <a:r>
                        <a:rPr lang="en-US" sz="1200" b="1" dirty="0">
                          <a:solidFill>
                            <a:schemeClr val="tx1"/>
                          </a:solidFill>
                        </a:rPr>
                        <a:t> fond SICAV, </a:t>
                      </a:r>
                      <a:r>
                        <a:rPr lang="en-US" sz="1200" b="1" dirty="0" err="1">
                          <a:solidFill>
                            <a:schemeClr val="tx1"/>
                          </a:solidFill>
                        </a:rPr>
                        <a:t>a.s.</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cs-CZ" sz="1200" b="0" dirty="0">
                          <a:solidFill>
                            <a:schemeClr val="tx1"/>
                          </a:solidFill>
                        </a:rPr>
                        <a:t>6.8</a:t>
                      </a:r>
                      <a:r>
                        <a:rPr lang="en-US" sz="1200" b="0" dirty="0">
                          <a:solidFill>
                            <a:schemeClr val="tx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extLst>
                  <a:ext uri="{0D108BD9-81ED-4DB2-BD59-A6C34878D82A}">
                    <a16:rowId xmlns:a16="http://schemas.microsoft.com/office/drawing/2014/main" val="4007426"/>
                  </a:ext>
                </a:extLst>
              </a:tr>
              <a:tr h="370840">
                <a:tc>
                  <a:txBody>
                    <a:bodyPr/>
                    <a:lstStyle/>
                    <a:p>
                      <a:r>
                        <a:rPr lang="cs-CZ" sz="1200" b="0" dirty="0">
                          <a:solidFill>
                            <a:schemeClr val="tx1"/>
                          </a:solidFill>
                        </a:rPr>
                        <a:t>2.</a:t>
                      </a:r>
                      <a:endParaRPr lang="en-US" sz="120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1" dirty="0" err="1">
                          <a:solidFill>
                            <a:schemeClr val="tx1"/>
                          </a:solidFill>
                        </a:rPr>
                        <a:t>Investika</a:t>
                      </a:r>
                      <a:r>
                        <a:rPr lang="en-US" sz="1200" b="1" dirty="0">
                          <a:solidFill>
                            <a:schemeClr val="tx1"/>
                          </a:solidFill>
                        </a:rPr>
                        <a:t> </a:t>
                      </a:r>
                      <a:r>
                        <a:rPr lang="en-US" sz="1200" b="1" dirty="0" err="1">
                          <a:solidFill>
                            <a:schemeClr val="tx1"/>
                          </a:solidFill>
                        </a:rPr>
                        <a:t>Realitní</a:t>
                      </a:r>
                      <a:r>
                        <a:rPr lang="en-US" sz="1200" b="1" baseline="0" dirty="0">
                          <a:solidFill>
                            <a:schemeClr val="tx1"/>
                          </a:solidFill>
                        </a:rPr>
                        <a:t> Fond</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0" dirty="0">
                          <a:solidFill>
                            <a:schemeClr val="tx1"/>
                          </a:solidFill>
                        </a:rPr>
                        <a:t>5.</a:t>
                      </a:r>
                      <a:r>
                        <a:rPr lang="cs-CZ" sz="1200" b="0" dirty="0">
                          <a:solidFill>
                            <a:schemeClr val="tx1"/>
                          </a:solidFill>
                        </a:rPr>
                        <a:t>3</a:t>
                      </a:r>
                      <a:r>
                        <a:rPr lang="en-US" sz="1200" b="0" dirty="0">
                          <a:solidFill>
                            <a:schemeClr val="tx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extLst>
                  <a:ext uri="{0D108BD9-81ED-4DB2-BD59-A6C34878D82A}">
                    <a16:rowId xmlns:a16="http://schemas.microsoft.com/office/drawing/2014/main" val="1052443447"/>
                  </a:ext>
                </a:extLst>
              </a:tr>
              <a:tr h="370840">
                <a:tc>
                  <a:txBody>
                    <a:bodyPr/>
                    <a:lstStyle/>
                    <a:p>
                      <a:r>
                        <a:rPr lang="cs-CZ" sz="1200" b="0" dirty="0">
                          <a:solidFill>
                            <a:schemeClr val="tx1"/>
                          </a:solidFill>
                        </a:rPr>
                        <a:t>3.</a:t>
                      </a:r>
                      <a:endParaRPr lang="en-US" sz="1200"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1" dirty="0" err="1">
                          <a:solidFill>
                            <a:schemeClr val="tx1"/>
                          </a:solidFill>
                        </a:rPr>
                        <a:t>Conseq</a:t>
                      </a:r>
                      <a:r>
                        <a:rPr lang="en-US" sz="1200" b="1" dirty="0">
                          <a:solidFill>
                            <a:schemeClr val="tx1"/>
                          </a:solidFill>
                        </a:rPr>
                        <a:t> </a:t>
                      </a:r>
                      <a:r>
                        <a:rPr lang="en-US" sz="1200" b="1" dirty="0" err="1">
                          <a:solidFill>
                            <a:schemeClr val="tx1"/>
                          </a:solidFill>
                        </a:rPr>
                        <a:t>Realitn</a:t>
                      </a:r>
                      <a:r>
                        <a:rPr lang="cs-CZ" sz="1200" b="1" dirty="0">
                          <a:solidFill>
                            <a:schemeClr val="tx1"/>
                          </a:solidFill>
                        </a:rPr>
                        <a:t>í</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tc>
                  <a:txBody>
                    <a:bodyPr/>
                    <a:lstStyle/>
                    <a:p>
                      <a:r>
                        <a:rPr lang="en-US" sz="1200" b="0" dirty="0">
                          <a:solidFill>
                            <a:schemeClr val="tx1"/>
                          </a:solidFill>
                        </a:rPr>
                        <a:t>5.</a:t>
                      </a:r>
                      <a:r>
                        <a:rPr lang="cs-CZ" sz="1200" b="0" dirty="0">
                          <a:solidFill>
                            <a:schemeClr val="tx1"/>
                          </a:solidFill>
                        </a:rPr>
                        <a:t>2</a:t>
                      </a:r>
                      <a:r>
                        <a:rPr lang="en-US" sz="1200" b="0" dirty="0">
                          <a:solidFill>
                            <a:schemeClr val="tx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F1FF"/>
                    </a:solidFill>
                  </a:tcPr>
                </a:tc>
                <a:extLst>
                  <a:ext uri="{0D108BD9-81ED-4DB2-BD59-A6C34878D82A}">
                    <a16:rowId xmlns:a16="http://schemas.microsoft.com/office/drawing/2014/main" val="1751960871"/>
                  </a:ext>
                </a:extLst>
              </a:tr>
            </a:tbl>
          </a:graphicData>
        </a:graphic>
      </p:graphicFrame>
      <p:sp>
        <p:nvSpPr>
          <p:cNvPr id="22" name="Shape 103">
            <a:extLst>
              <a:ext uri="{FF2B5EF4-FFF2-40B4-BE49-F238E27FC236}">
                <a16:creationId xmlns:a16="http://schemas.microsoft.com/office/drawing/2014/main" id="{66370FFF-EC9A-42C2-BAB0-44335FA76E24}"/>
              </a:ext>
            </a:extLst>
          </p:cNvPr>
          <p:cNvSpPr txBox="1"/>
          <p:nvPr/>
        </p:nvSpPr>
        <p:spPr>
          <a:xfrm>
            <a:off x="7206038" y="1796523"/>
            <a:ext cx="4329707" cy="506437"/>
          </a:xfrm>
          <a:prstGeom prst="rect">
            <a:avLst/>
          </a:prstGeom>
          <a:noFill/>
          <a:ln>
            <a:noFill/>
          </a:ln>
        </p:spPr>
        <p:txBody>
          <a:bodyPr lIns="91425" tIns="45700" rIns="91425" bIns="45700" anchor="b" anchorCtr="0">
            <a:noAutofit/>
          </a:bodyPr>
          <a:lstStyle/>
          <a:p>
            <a:pPr lvl="0">
              <a:buSzPct val="25000"/>
            </a:pPr>
            <a:r>
              <a:rPr lang="cs-CZ" sz="1200" b="1" dirty="0">
                <a:solidFill>
                  <a:srgbClr val="009EE0"/>
                </a:solidFill>
              </a:rPr>
              <a:t>TOP 3 </a:t>
            </a:r>
            <a:r>
              <a:rPr lang="cs-CZ" sz="1200" b="1" dirty="0" err="1">
                <a:solidFill>
                  <a:srgbClr val="009EE0"/>
                </a:solidFill>
              </a:rPr>
              <a:t>Funds</a:t>
            </a:r>
            <a:r>
              <a:rPr lang="cs-CZ" sz="1200" b="1" dirty="0">
                <a:solidFill>
                  <a:srgbClr val="009EE0"/>
                </a:solidFill>
              </a:rPr>
              <a:t> </a:t>
            </a:r>
            <a:r>
              <a:rPr lang="cs-CZ" sz="1200" b="1" dirty="0" err="1">
                <a:solidFill>
                  <a:srgbClr val="009EE0"/>
                </a:solidFill>
              </a:rPr>
              <a:t>of</a:t>
            </a:r>
            <a:r>
              <a:rPr lang="cs-CZ" sz="1200" b="1" dirty="0">
                <a:solidFill>
                  <a:srgbClr val="009EE0"/>
                </a:solidFill>
              </a:rPr>
              <a:t> </a:t>
            </a:r>
            <a:r>
              <a:rPr lang="cs-CZ" sz="1200" b="1" dirty="0" err="1">
                <a:solidFill>
                  <a:srgbClr val="009EE0"/>
                </a:solidFill>
              </a:rPr>
              <a:t>Qualified</a:t>
            </a:r>
            <a:r>
              <a:rPr lang="cs-CZ" sz="1200" b="1" dirty="0">
                <a:solidFill>
                  <a:srgbClr val="009EE0"/>
                </a:solidFill>
              </a:rPr>
              <a:t> </a:t>
            </a:r>
            <a:r>
              <a:rPr lang="cs-CZ" sz="1200" b="1" dirty="0" err="1">
                <a:solidFill>
                  <a:srgbClr val="009EE0"/>
                </a:solidFill>
              </a:rPr>
              <a:t>Investors</a:t>
            </a:r>
            <a:endParaRPr lang="cs-CZ" sz="1200" b="1" dirty="0">
              <a:solidFill>
                <a:srgbClr val="009EE0"/>
              </a:solidFill>
            </a:endParaRPr>
          </a:p>
          <a:p>
            <a:pPr lvl="0" algn="r">
              <a:buSzPct val="25000"/>
            </a:pPr>
            <a:endParaRPr lang="cs-CZ" sz="500" b="1" i="1" dirty="0">
              <a:solidFill>
                <a:schemeClr val="tx1"/>
              </a:solidFill>
            </a:endParaRPr>
          </a:p>
          <a:p>
            <a:pPr lvl="0" algn="r">
              <a:buSzPct val="25000"/>
            </a:pPr>
            <a:r>
              <a:rPr lang="cs-CZ" sz="1200" b="1" i="1" dirty="0" err="1">
                <a:solidFill>
                  <a:schemeClr val="tx1"/>
                </a:solidFill>
              </a:rPr>
              <a:t>according</a:t>
            </a:r>
            <a:r>
              <a:rPr lang="cs-CZ" sz="1200" b="1" i="1" dirty="0">
                <a:solidFill>
                  <a:schemeClr val="tx1"/>
                </a:solidFill>
              </a:rPr>
              <a:t> to </a:t>
            </a:r>
            <a:r>
              <a:rPr lang="cs-CZ" sz="1200" b="1" i="1" dirty="0" err="1">
                <a:solidFill>
                  <a:schemeClr val="tx1"/>
                </a:solidFill>
              </a:rPr>
              <a:t>their</a:t>
            </a:r>
            <a:r>
              <a:rPr lang="cs-CZ" sz="1200" b="1" i="1" dirty="0">
                <a:solidFill>
                  <a:schemeClr val="tx1"/>
                </a:solidFill>
              </a:rPr>
              <a:t> </a:t>
            </a:r>
            <a:r>
              <a:rPr lang="cs-CZ" sz="1200" b="1" i="1" dirty="0" err="1">
                <a:solidFill>
                  <a:schemeClr val="tx1"/>
                </a:solidFill>
              </a:rPr>
              <a:t>profitabllity</a:t>
            </a:r>
            <a:r>
              <a:rPr lang="cs-CZ" sz="1200" b="1" i="1" dirty="0">
                <a:solidFill>
                  <a:schemeClr val="tx1"/>
                </a:solidFill>
              </a:rPr>
              <a:t> in last 12 </a:t>
            </a:r>
            <a:r>
              <a:rPr lang="cs-CZ" sz="1200" b="1" i="1" dirty="0" err="1">
                <a:solidFill>
                  <a:schemeClr val="tx1"/>
                </a:solidFill>
              </a:rPr>
              <a:t>months</a:t>
            </a:r>
            <a:endParaRPr lang="cs-CZ" sz="1200" b="1" dirty="0">
              <a:solidFill>
                <a:srgbClr val="009EE0"/>
              </a:solidFill>
            </a:endParaRPr>
          </a:p>
        </p:txBody>
      </p:sp>
      <p:sp>
        <p:nvSpPr>
          <p:cNvPr id="24" name="Shape 103">
            <a:extLst>
              <a:ext uri="{FF2B5EF4-FFF2-40B4-BE49-F238E27FC236}">
                <a16:creationId xmlns:a16="http://schemas.microsoft.com/office/drawing/2014/main" id="{3FC63180-B7D7-4B27-B22C-EFD6D3BCC118}"/>
              </a:ext>
            </a:extLst>
          </p:cNvPr>
          <p:cNvSpPr txBox="1"/>
          <p:nvPr/>
        </p:nvSpPr>
        <p:spPr>
          <a:xfrm>
            <a:off x="7181499" y="4057924"/>
            <a:ext cx="4354246" cy="506437"/>
          </a:xfrm>
          <a:prstGeom prst="rect">
            <a:avLst/>
          </a:prstGeom>
          <a:noFill/>
          <a:ln>
            <a:noFill/>
          </a:ln>
        </p:spPr>
        <p:txBody>
          <a:bodyPr lIns="91425" tIns="45700" rIns="91425" bIns="45700" anchor="b" anchorCtr="0">
            <a:noAutofit/>
          </a:bodyPr>
          <a:lstStyle/>
          <a:p>
            <a:pPr lvl="0">
              <a:buSzPct val="25000"/>
            </a:pPr>
            <a:r>
              <a:rPr lang="cs-CZ" sz="1200" b="1" dirty="0">
                <a:solidFill>
                  <a:srgbClr val="009EE0"/>
                </a:solidFill>
              </a:rPr>
              <a:t>TOP 3 Retail </a:t>
            </a:r>
            <a:r>
              <a:rPr lang="cs-CZ" sz="1200" b="1" dirty="0" err="1">
                <a:solidFill>
                  <a:srgbClr val="009EE0"/>
                </a:solidFill>
              </a:rPr>
              <a:t>Funds</a:t>
            </a:r>
            <a:endParaRPr lang="cs-CZ" sz="1200" b="1" dirty="0">
              <a:solidFill>
                <a:srgbClr val="009EE0"/>
              </a:solidFill>
            </a:endParaRPr>
          </a:p>
          <a:p>
            <a:pPr lvl="0">
              <a:buSzPct val="25000"/>
            </a:pPr>
            <a:endParaRPr lang="cs-CZ" sz="500" b="1" dirty="0">
              <a:solidFill>
                <a:srgbClr val="009EE0"/>
              </a:solidFill>
            </a:endParaRPr>
          </a:p>
          <a:p>
            <a:pPr lvl="0" algn="r">
              <a:buSzPct val="25000"/>
            </a:pPr>
            <a:r>
              <a:rPr lang="cs-CZ" sz="1200" b="1" i="1" dirty="0" err="1">
                <a:solidFill>
                  <a:schemeClr val="tx1"/>
                </a:solidFill>
              </a:rPr>
              <a:t>according</a:t>
            </a:r>
            <a:r>
              <a:rPr lang="cs-CZ" sz="1200" b="1" i="1" dirty="0">
                <a:solidFill>
                  <a:schemeClr val="tx1"/>
                </a:solidFill>
              </a:rPr>
              <a:t> to </a:t>
            </a:r>
            <a:r>
              <a:rPr lang="cs-CZ" sz="1200" b="1" i="1" dirty="0" err="1">
                <a:solidFill>
                  <a:schemeClr val="tx1"/>
                </a:solidFill>
              </a:rPr>
              <a:t>their</a:t>
            </a:r>
            <a:r>
              <a:rPr lang="cs-CZ" sz="1200" b="1" i="1" dirty="0">
                <a:solidFill>
                  <a:schemeClr val="tx1"/>
                </a:solidFill>
              </a:rPr>
              <a:t> </a:t>
            </a:r>
            <a:r>
              <a:rPr lang="cs-CZ" sz="1200" b="1" i="1" dirty="0" err="1">
                <a:solidFill>
                  <a:schemeClr val="tx1"/>
                </a:solidFill>
              </a:rPr>
              <a:t>profitabllity</a:t>
            </a:r>
            <a:r>
              <a:rPr lang="cs-CZ" sz="1200" b="1" i="1" dirty="0">
                <a:solidFill>
                  <a:schemeClr val="tx1"/>
                </a:solidFill>
              </a:rPr>
              <a:t> in last 12 </a:t>
            </a:r>
            <a:r>
              <a:rPr lang="cs-CZ" sz="1200" b="1" i="1" dirty="0" err="1">
                <a:solidFill>
                  <a:schemeClr val="tx1"/>
                </a:solidFill>
              </a:rPr>
              <a:t>months</a:t>
            </a:r>
            <a:endParaRPr lang="cs-CZ" sz="1200" b="1" dirty="0">
              <a:solidFill>
                <a:srgbClr val="009EE0"/>
              </a:solidFill>
            </a:endParaRPr>
          </a:p>
        </p:txBody>
      </p:sp>
    </p:spTree>
    <p:extLst>
      <p:ext uri="{BB962C8B-B14F-4D97-AF65-F5344CB8AC3E}">
        <p14:creationId xmlns:p14="http://schemas.microsoft.com/office/powerpoint/2010/main" val="2236769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Weighted average unexpired lease term (WAULT)</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30</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EDAF52E7-EEE2-4841-8982-9BFCCDC3BF3A}"/>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24">
            <a:extLst>
              <a:ext uri="{FF2B5EF4-FFF2-40B4-BE49-F238E27FC236}">
                <a16:creationId xmlns:a16="http://schemas.microsoft.com/office/drawing/2014/main" id="{48F8A674-123D-46C0-A6C9-A63E32424F5D}"/>
              </a:ext>
            </a:extLst>
          </p:cNvPr>
          <p:cNvGraphicFramePr>
            <a:graphicFrameLocks/>
          </p:cNvGraphicFramePr>
          <p:nvPr>
            <p:extLst>
              <p:ext uri="{D42A27DB-BD31-4B8C-83A1-F6EECF244321}">
                <p14:modId xmlns:p14="http://schemas.microsoft.com/office/powerpoint/2010/main" val="1985268709"/>
              </p:ext>
            </p:extLst>
          </p:nvPr>
        </p:nvGraphicFramePr>
        <p:xfrm>
          <a:off x="694477" y="1984903"/>
          <a:ext cx="10811723" cy="403489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23359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Number of tenants</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31</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11" name="Shape 272">
            <a:extLst>
              <a:ext uri="{FF2B5EF4-FFF2-40B4-BE49-F238E27FC236}">
                <a16:creationId xmlns:a16="http://schemas.microsoft.com/office/drawing/2014/main" id="{B9269463-0E76-4DEC-8D66-A2055E7DFE26}"/>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2. </a:t>
            </a:r>
            <a:r>
              <a:rPr lang="cs-CZ" sz="1800" b="1" dirty="0">
                <a:solidFill>
                  <a:schemeClr val="bg1"/>
                </a:solidFill>
              </a:rPr>
              <a:t>Retail </a:t>
            </a:r>
            <a:r>
              <a:rPr lang="en-US" sz="1800" b="1" dirty="0">
                <a:solidFill>
                  <a:schemeClr val="bg1"/>
                </a:solidFill>
              </a:rPr>
              <a:t>Real Estate Funds </a:t>
            </a:r>
            <a:endParaRPr lang="cs-CZ" sz="1200" i="1" dirty="0">
              <a:solidFill>
                <a:schemeClr val="bg1"/>
              </a:solidFill>
            </a:endParaRPr>
          </a:p>
        </p:txBody>
      </p:sp>
      <p:graphicFrame>
        <p:nvGraphicFramePr>
          <p:cNvPr id="15" name="Graf 26">
            <a:extLst>
              <a:ext uri="{FF2B5EF4-FFF2-40B4-BE49-F238E27FC236}">
                <a16:creationId xmlns:a16="http://schemas.microsoft.com/office/drawing/2014/main" id="{DB325018-5DB1-4914-91EB-C925C4954B65}"/>
              </a:ext>
            </a:extLst>
          </p:cNvPr>
          <p:cNvGraphicFramePr>
            <a:graphicFrameLocks/>
          </p:cNvGraphicFramePr>
          <p:nvPr>
            <p:extLst>
              <p:ext uri="{D42A27DB-BD31-4B8C-83A1-F6EECF244321}">
                <p14:modId xmlns:p14="http://schemas.microsoft.com/office/powerpoint/2010/main" val="2482366916"/>
              </p:ext>
            </p:extLst>
          </p:nvPr>
        </p:nvGraphicFramePr>
        <p:xfrm>
          <a:off x="700338" y="1984550"/>
          <a:ext cx="10729662" cy="388283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90453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cxnSp>
        <p:nvCxnSpPr>
          <p:cNvPr id="18" name="Straight Connector 11">
            <a:extLst>
              <a:ext uri="{FF2B5EF4-FFF2-40B4-BE49-F238E27FC236}">
                <a16:creationId xmlns:a16="http://schemas.microsoft.com/office/drawing/2014/main" id="{7F7C97F0-523D-4308-B07B-D31E05093CBC}"/>
              </a:ext>
            </a:extLst>
          </p:cNvPr>
          <p:cNvCxnSpPr>
            <a:cxnSpLocks/>
          </p:cNvCxnSpPr>
          <p:nvPr/>
        </p:nvCxnSpPr>
        <p:spPr>
          <a:xfrm>
            <a:off x="706200" y="5916637"/>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32</a:t>
            </a:fld>
            <a:endParaRPr lang="en-US" sz="1200">
              <a:solidFill>
                <a:srgbClr val="888888"/>
              </a:solidFill>
              <a:latin typeface="Calibri"/>
              <a:ea typeface="Calibri"/>
              <a:cs typeface="Calibri"/>
              <a:sym typeface="Calibri"/>
            </a:endParaRPr>
          </a:p>
        </p:txBody>
      </p:sp>
      <p:sp>
        <p:nvSpPr>
          <p:cNvPr id="22" name="TextovéPole 1">
            <a:extLst>
              <a:ext uri="{FF2B5EF4-FFF2-40B4-BE49-F238E27FC236}">
                <a16:creationId xmlns:a16="http://schemas.microsoft.com/office/drawing/2014/main" id="{EDCA02CE-1763-4066-992C-8625AA38C4B9}"/>
              </a:ext>
            </a:extLst>
          </p:cNvPr>
          <p:cNvSpPr txBox="1"/>
          <p:nvPr/>
        </p:nvSpPr>
        <p:spPr>
          <a:xfrm>
            <a:off x="723256" y="2340540"/>
            <a:ext cx="4374416" cy="2954057"/>
          </a:xfrm>
          <a:prstGeom prst="rect">
            <a:avLst/>
          </a:prstGeom>
          <a:noFill/>
        </p:spPr>
        <p:txBody>
          <a:bodyPr wrap="square" numCol="1" spcCol="360000" rtlCol="0">
            <a:noAutofit/>
          </a:bodyPr>
          <a:lstStyle/>
          <a:p>
            <a:pPr lvl="0" algn="just">
              <a:lnSpc>
                <a:spcPct val="90000"/>
              </a:lnSpc>
              <a:spcBef>
                <a:spcPts val="600"/>
              </a:spcBef>
              <a:buClr>
                <a:srgbClr val="75D8FF"/>
              </a:buClr>
              <a:buSzPct val="100000"/>
              <a:defRPr sz="2000"/>
            </a:pPr>
            <a:r>
              <a:rPr lang="cs-CZ" sz="1200" b="1" dirty="0">
                <a:cs typeface="Calibri"/>
                <a:sym typeface="Calibri"/>
              </a:rPr>
              <a:t>Matouš Ryška          </a:t>
            </a:r>
            <a:r>
              <a:rPr lang="en-US" sz="1200" b="1" dirty="0">
                <a:cs typeface="Calibri"/>
                <a:sym typeface="Calibri"/>
              </a:rPr>
              <a:t>                       </a:t>
            </a:r>
            <a:r>
              <a:rPr lang="en-US" sz="1200" b="1" i="1" dirty="0" err="1">
                <a:cs typeface="Calibri"/>
                <a:sym typeface="Calibri"/>
              </a:rPr>
              <a:t>toprealitnifondy</a:t>
            </a:r>
            <a:r>
              <a:rPr lang="cs-CZ" sz="1200" b="1" i="1" dirty="0">
                <a:cs typeface="Calibri"/>
                <a:sym typeface="Calibri"/>
              </a:rPr>
              <a:t>@isti.cz</a:t>
            </a:r>
            <a:r>
              <a:rPr lang="cs-CZ" sz="1200" b="1" dirty="0">
                <a:cs typeface="Calibri"/>
                <a:sym typeface="Calibri"/>
              </a:rPr>
              <a:t>    </a:t>
            </a:r>
          </a:p>
          <a:p>
            <a:pPr lvl="0" algn="just">
              <a:lnSpc>
                <a:spcPct val="90000"/>
              </a:lnSpc>
              <a:spcBef>
                <a:spcPts val="600"/>
              </a:spcBef>
              <a:buClr>
                <a:srgbClr val="75D8FF"/>
              </a:buClr>
              <a:buSzPct val="100000"/>
              <a:defRPr sz="2000"/>
            </a:pPr>
            <a:endParaRPr lang="cs-CZ" sz="1200" dirty="0">
              <a:cs typeface="Calibri"/>
              <a:sym typeface="Calibri"/>
            </a:endParaRPr>
          </a:p>
        </p:txBody>
      </p:sp>
      <p:sp>
        <p:nvSpPr>
          <p:cNvPr id="26" name="Shape 103">
            <a:extLst>
              <a:ext uri="{FF2B5EF4-FFF2-40B4-BE49-F238E27FC236}">
                <a16:creationId xmlns:a16="http://schemas.microsoft.com/office/drawing/2014/main" id="{BFFE9622-430F-4103-A340-1DD24B5C1B7B}"/>
              </a:ext>
            </a:extLst>
          </p:cNvPr>
          <p:cNvSpPr txBox="1"/>
          <p:nvPr/>
        </p:nvSpPr>
        <p:spPr>
          <a:xfrm>
            <a:off x="706200" y="1627163"/>
            <a:ext cx="4551600" cy="705420"/>
          </a:xfrm>
          <a:prstGeom prst="rect">
            <a:avLst/>
          </a:prstGeom>
          <a:noFill/>
          <a:ln>
            <a:noFill/>
          </a:ln>
        </p:spPr>
        <p:txBody>
          <a:bodyPr lIns="91425" tIns="45700" rIns="91425" bIns="45700" anchor="t" anchorCtr="0">
            <a:noAutofit/>
          </a:bodyPr>
          <a:lstStyle/>
          <a:p>
            <a:pPr lvl="0">
              <a:buSzPct val="25000"/>
            </a:pPr>
            <a:r>
              <a:rPr lang="cs-CZ" b="1" dirty="0">
                <a:solidFill>
                  <a:srgbClr val="009EE0"/>
                </a:solidFill>
              </a:rPr>
              <a:t>Institut of </a:t>
            </a:r>
            <a:r>
              <a:rPr lang="cs-CZ" b="1" dirty="0" err="1">
                <a:solidFill>
                  <a:srgbClr val="009EE0"/>
                </a:solidFill>
              </a:rPr>
              <a:t>Strategic</a:t>
            </a:r>
            <a:r>
              <a:rPr lang="cs-CZ" b="1" dirty="0">
                <a:solidFill>
                  <a:srgbClr val="009EE0"/>
                </a:solidFill>
              </a:rPr>
              <a:t> </a:t>
            </a:r>
            <a:r>
              <a:rPr lang="cs-CZ" b="1" dirty="0" err="1">
                <a:solidFill>
                  <a:srgbClr val="009EE0"/>
                </a:solidFill>
              </a:rPr>
              <a:t>Investments</a:t>
            </a:r>
            <a:r>
              <a:rPr lang="cs-CZ" b="1" dirty="0">
                <a:solidFill>
                  <a:srgbClr val="009EE0"/>
                </a:solidFill>
              </a:rPr>
              <a:t> (</a:t>
            </a:r>
            <a:r>
              <a:rPr lang="cs-CZ" b="1" dirty="0" err="1">
                <a:solidFill>
                  <a:srgbClr val="009EE0"/>
                </a:solidFill>
              </a:rPr>
              <a:t>Faculty</a:t>
            </a:r>
            <a:r>
              <a:rPr lang="cs-CZ" b="1" dirty="0">
                <a:solidFill>
                  <a:srgbClr val="009EE0"/>
                </a:solidFill>
              </a:rPr>
              <a:t> of Finance and </a:t>
            </a:r>
            <a:r>
              <a:rPr lang="cs-CZ" b="1" dirty="0" err="1">
                <a:solidFill>
                  <a:srgbClr val="009EE0"/>
                </a:solidFill>
              </a:rPr>
              <a:t>Accounting</a:t>
            </a:r>
            <a:r>
              <a:rPr lang="cs-CZ" b="1" dirty="0">
                <a:solidFill>
                  <a:srgbClr val="009EE0"/>
                </a:solidFill>
              </a:rPr>
              <a:t>, University of </a:t>
            </a:r>
            <a:r>
              <a:rPr lang="cs-CZ" b="1" dirty="0" err="1">
                <a:solidFill>
                  <a:srgbClr val="009EE0"/>
                </a:solidFill>
              </a:rPr>
              <a:t>Economics</a:t>
            </a:r>
            <a:r>
              <a:rPr lang="cs-CZ" b="1" dirty="0">
                <a:solidFill>
                  <a:srgbClr val="009EE0"/>
                </a:solidFill>
              </a:rPr>
              <a:t>, Prague)</a:t>
            </a:r>
          </a:p>
        </p:txBody>
      </p:sp>
      <p:pic>
        <p:nvPicPr>
          <p:cNvPr id="8" name="Obrázek 7" descr="Obsah obrázku hodiny&#10;&#10;Popis byl vytvořen automaticky">
            <a:extLst>
              <a:ext uri="{FF2B5EF4-FFF2-40B4-BE49-F238E27FC236}">
                <a16:creationId xmlns:a16="http://schemas.microsoft.com/office/drawing/2014/main" id="{17A12FE7-1D3E-49D9-8858-22AA5373969F}"/>
              </a:ext>
            </a:extLst>
          </p:cNvPr>
          <p:cNvPicPr>
            <a:picLocks noChangeAspect="1"/>
          </p:cNvPicPr>
          <p:nvPr/>
        </p:nvPicPr>
        <p:blipFill>
          <a:blip r:embed="rId3"/>
          <a:stretch>
            <a:fillRect/>
          </a:stretch>
        </p:blipFill>
        <p:spPr>
          <a:xfrm>
            <a:off x="2143800" y="2851000"/>
            <a:ext cx="1676400" cy="980083"/>
          </a:xfrm>
          <a:prstGeom prst="rect">
            <a:avLst/>
          </a:prstGeom>
        </p:spPr>
      </p:pic>
      <p:cxnSp>
        <p:nvCxnSpPr>
          <p:cNvPr id="25" name="Straight Connector 24">
            <a:extLst>
              <a:ext uri="{FF2B5EF4-FFF2-40B4-BE49-F238E27FC236}">
                <a16:creationId xmlns:a16="http://schemas.microsoft.com/office/drawing/2014/main" id="{10162275-C46B-4AE9-8FBA-3BBAC97F5F97}"/>
              </a:ext>
            </a:extLst>
          </p:cNvPr>
          <p:cNvCxnSpPr>
            <a:cxnSpLocks/>
          </p:cNvCxnSpPr>
          <p:nvPr/>
        </p:nvCxnSpPr>
        <p:spPr>
          <a:xfrm>
            <a:off x="822000" y="2667000"/>
            <a:ext cx="4320000" cy="0"/>
          </a:xfrm>
          <a:prstGeom prst="line">
            <a:avLst/>
          </a:prstGeom>
          <a:ln>
            <a:solidFill>
              <a:srgbClr val="75D8F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0D31141-FD13-4743-A541-4D0DA4A8998A}"/>
              </a:ext>
            </a:extLst>
          </p:cNvPr>
          <p:cNvCxnSpPr>
            <a:cxnSpLocks/>
          </p:cNvCxnSpPr>
          <p:nvPr/>
        </p:nvCxnSpPr>
        <p:spPr>
          <a:xfrm>
            <a:off x="822000" y="2249984"/>
            <a:ext cx="4320000" cy="0"/>
          </a:xfrm>
          <a:prstGeom prst="line">
            <a:avLst/>
          </a:prstGeom>
          <a:ln>
            <a:solidFill>
              <a:srgbClr val="75D8FF"/>
            </a:solidFill>
          </a:ln>
        </p:spPr>
        <p:style>
          <a:lnRef idx="1">
            <a:schemeClr val="accent1"/>
          </a:lnRef>
          <a:fillRef idx="0">
            <a:schemeClr val="accent1"/>
          </a:fillRef>
          <a:effectRef idx="0">
            <a:schemeClr val="accent1"/>
          </a:effectRef>
          <a:fontRef idx="minor">
            <a:schemeClr val="tx1"/>
          </a:fontRef>
        </p:style>
      </p:cxnSp>
      <p:sp>
        <p:nvSpPr>
          <p:cNvPr id="46" name="Shape 272">
            <a:extLst>
              <a:ext uri="{FF2B5EF4-FFF2-40B4-BE49-F238E27FC236}">
                <a16:creationId xmlns:a16="http://schemas.microsoft.com/office/drawing/2014/main" id="{5229A717-9ED8-4B34-B66F-EBBE8F90FB0A}"/>
              </a:ext>
            </a:extLst>
          </p:cNvPr>
          <p:cNvSpPr txBox="1"/>
          <p:nvPr/>
        </p:nvSpPr>
        <p:spPr>
          <a:xfrm>
            <a:off x="723255" y="405481"/>
            <a:ext cx="8014347" cy="813717"/>
          </a:xfrm>
          <a:prstGeom prst="rect">
            <a:avLst/>
          </a:prstGeom>
          <a:solidFill>
            <a:srgbClr val="B61C6D"/>
          </a:solidFill>
          <a:ln>
            <a:noFill/>
          </a:ln>
        </p:spPr>
        <p:txBody>
          <a:bodyPr lIns="91425" tIns="45700" rIns="91425" bIns="45700" anchor="t" anchorCtr="0">
            <a:noAutofit/>
          </a:bodyPr>
          <a:lstStyle/>
          <a:p>
            <a:pPr>
              <a:buSzPct val="25000"/>
            </a:pPr>
            <a:r>
              <a:rPr lang="en-US" sz="1800" b="1" dirty="0">
                <a:solidFill>
                  <a:schemeClr val="bg1"/>
                </a:solidFill>
              </a:rPr>
              <a:t>Authors</a:t>
            </a:r>
            <a:endParaRPr lang="cs-CZ" sz="1200" b="1" dirty="0">
              <a:solidFill>
                <a:schemeClr val="bg1"/>
              </a:solidFill>
            </a:endParaRPr>
          </a:p>
        </p:txBody>
      </p:sp>
      <p:pic>
        <p:nvPicPr>
          <p:cNvPr id="47" name="Obrázek 16" descr="Obsah obrázku hodiny&#10;&#10;Popis byl vytvořen automaticky">
            <a:extLst>
              <a:ext uri="{FF2B5EF4-FFF2-40B4-BE49-F238E27FC236}">
                <a16:creationId xmlns:a16="http://schemas.microsoft.com/office/drawing/2014/main" id="{11BBEFEE-6DCD-4D3E-98FA-DDF127F448E4}"/>
              </a:ext>
            </a:extLst>
          </p:cNvPr>
          <p:cNvPicPr>
            <a:picLocks noChangeAspect="1"/>
          </p:cNvPicPr>
          <p:nvPr/>
        </p:nvPicPr>
        <p:blipFill>
          <a:blip r:embed="rId3"/>
          <a:stretch>
            <a:fillRect/>
          </a:stretch>
        </p:blipFill>
        <p:spPr>
          <a:xfrm>
            <a:off x="10129538" y="414312"/>
            <a:ext cx="1406207" cy="822119"/>
          </a:xfrm>
          <a:prstGeom prst="rect">
            <a:avLst/>
          </a:prstGeom>
        </p:spPr>
      </p:pic>
      <p:pic>
        <p:nvPicPr>
          <p:cNvPr id="29" name="Picture 2" descr="Hospodářské noviny - Home | Facebook">
            <a:extLst>
              <a:ext uri="{FF2B5EF4-FFF2-40B4-BE49-F238E27FC236}">
                <a16:creationId xmlns:a16="http://schemas.microsoft.com/office/drawing/2014/main" id="{006B979E-A6C2-48AD-8B12-B6E9826829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30" name="TextovéPole 1">
            <a:extLst>
              <a:ext uri="{FF2B5EF4-FFF2-40B4-BE49-F238E27FC236}">
                <a16:creationId xmlns:a16="http://schemas.microsoft.com/office/drawing/2014/main" id="{2B96EAA6-BED2-4BB9-8F4C-7917A0B8BEDE}"/>
              </a:ext>
            </a:extLst>
          </p:cNvPr>
          <p:cNvSpPr txBox="1"/>
          <p:nvPr/>
        </p:nvSpPr>
        <p:spPr>
          <a:xfrm>
            <a:off x="5361557" y="1567208"/>
            <a:ext cx="6220845" cy="4177554"/>
          </a:xfrm>
          <a:prstGeom prst="rect">
            <a:avLst/>
          </a:prstGeom>
          <a:noFill/>
        </p:spPr>
        <p:txBody>
          <a:bodyPr wrap="square" rtlCol="0">
            <a:spAutoFit/>
          </a:bodyPr>
          <a:lstStyle/>
          <a:p>
            <a:pPr lvl="0" algn="just" defTabSz="877822">
              <a:lnSpc>
                <a:spcPct val="90000"/>
              </a:lnSpc>
              <a:spcBef>
                <a:spcPts val="900"/>
              </a:spcBef>
              <a:buClr>
                <a:srgbClr val="75D8FF"/>
              </a:buClr>
              <a:buSzPct val="100000"/>
              <a:defRPr sz="1900"/>
            </a:pPr>
            <a:r>
              <a:rPr lang="cs-CZ" sz="1600" b="1" i="1" dirty="0" err="1">
                <a:solidFill>
                  <a:srgbClr val="009EE0"/>
                </a:solidFill>
              </a:rPr>
              <a:t>Disclaimer</a:t>
            </a:r>
            <a:endParaRPr lang="cs-CZ" sz="1600" b="1" i="1" dirty="0">
              <a:solidFill>
                <a:srgbClr val="009EE0"/>
              </a:solidFill>
            </a:endParaRPr>
          </a:p>
          <a:p>
            <a:pPr marL="495300" lvl="1" algn="just" defTabSz="740662">
              <a:lnSpc>
                <a:spcPct val="90000"/>
              </a:lnSpc>
              <a:spcBef>
                <a:spcPts val="800"/>
              </a:spcBef>
              <a:buSzPct val="100000"/>
              <a:defRPr sz="2200"/>
            </a:pPr>
            <a:endParaRPr lang="cs-CZ" sz="1600" dirty="0">
              <a:solidFill>
                <a:srgbClr val="009EE0"/>
              </a:solidFill>
              <a:latin typeface="+mn-lt"/>
            </a:endParaRPr>
          </a:p>
          <a:p>
            <a:pPr lvl="0" algn="just">
              <a:defRPr/>
            </a:pPr>
            <a:r>
              <a:rPr lang="en-US" sz="1100" i="1" kern="1200" dirty="0">
                <a:solidFill>
                  <a:prstClr val="black"/>
                </a:solidFill>
                <a:latin typeface="Calibri" panose="020F0502020204030204" pitchFamily="34" charset="0"/>
                <a:cs typeface="Calibri" panose="020F0502020204030204" pitchFamily="34" charset="0"/>
              </a:rPr>
              <a:t>This presentation contains information </a:t>
            </a:r>
            <a:r>
              <a:rPr lang="cs-CZ" sz="1100" i="1" kern="1200" dirty="0" err="1">
                <a:solidFill>
                  <a:prstClr val="black"/>
                </a:solidFill>
                <a:latin typeface="Calibri" panose="020F0502020204030204" pitchFamily="34" charset="0"/>
                <a:cs typeface="Calibri" panose="020F0502020204030204" pitchFamily="34" charset="0"/>
              </a:rPr>
              <a:t>obtained</a:t>
            </a:r>
            <a:r>
              <a:rPr lang="en-US" sz="1100" i="1" kern="1200" dirty="0">
                <a:solidFill>
                  <a:prstClr val="black"/>
                </a:solidFill>
                <a:latin typeface="Calibri" panose="020F0502020204030204" pitchFamily="34" charset="0"/>
                <a:cs typeface="Calibri" panose="020F0502020204030204" pitchFamily="34" charset="0"/>
              </a:rPr>
              <a:t> from third parties and calculations based on that data. </a:t>
            </a:r>
            <a:endParaRPr lang="cs-CZ" sz="1100" i="1" kern="1200" dirty="0">
              <a:solidFill>
                <a:prstClr val="black"/>
              </a:solidFill>
              <a:latin typeface="Calibri" panose="020F0502020204030204" pitchFamily="34" charset="0"/>
              <a:cs typeface="Calibri" panose="020F0502020204030204" pitchFamily="34" charset="0"/>
            </a:endParaRPr>
          </a:p>
          <a:p>
            <a:pPr lvl="0" algn="just">
              <a:defRPr/>
            </a:pPr>
            <a:endParaRPr lang="en-US" sz="1100" i="1" kern="1200" dirty="0">
              <a:solidFill>
                <a:prstClr val="black"/>
              </a:solidFill>
              <a:latin typeface="Calibri" panose="020F0502020204030204" pitchFamily="34" charset="0"/>
              <a:cs typeface="Calibri" panose="020F0502020204030204" pitchFamily="34" charset="0"/>
            </a:endParaRPr>
          </a:p>
          <a:p>
            <a:pPr lvl="0" algn="just">
              <a:defRPr/>
            </a:pPr>
            <a:r>
              <a:rPr lang="cs-CZ" sz="1100" i="1" kern="1200" dirty="0" err="1">
                <a:solidFill>
                  <a:prstClr val="black"/>
                </a:solidFill>
                <a:latin typeface="Calibri" panose="020F0502020204030204" pitchFamily="34" charset="0"/>
                <a:cs typeface="Calibri" panose="020F0502020204030204" pitchFamily="34" charset="0"/>
              </a:rPr>
              <a:t>Any</a:t>
            </a:r>
            <a:r>
              <a:rPr lang="en-US" sz="1100" i="1" kern="1200" dirty="0">
                <a:solidFill>
                  <a:prstClr val="black"/>
                </a:solidFill>
                <a:latin typeface="Calibri" panose="020F0502020204030204" pitchFamily="34" charset="0"/>
                <a:cs typeface="Calibri" panose="020F0502020204030204" pitchFamily="34" charset="0"/>
              </a:rPr>
              <a:t> information</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is</a:t>
            </a:r>
            <a:r>
              <a:rPr lang="en-US" sz="1100" i="1" kern="1200" dirty="0">
                <a:solidFill>
                  <a:prstClr val="black"/>
                </a:solidFill>
                <a:latin typeface="Calibri" panose="020F0502020204030204" pitchFamily="34" charset="0"/>
                <a:cs typeface="Calibri" panose="020F0502020204030204" pitchFamily="34" charset="0"/>
              </a:rPr>
              <a:t> provided solely for informative purpose</a:t>
            </a:r>
            <a:r>
              <a:rPr lang="cs-CZ" sz="1100" i="1" kern="1200" dirty="0">
                <a:solidFill>
                  <a:prstClr val="black"/>
                </a:solidFill>
                <a:latin typeface="Calibri" panose="020F0502020204030204" pitchFamily="34" charset="0"/>
                <a:cs typeface="Calibri" panose="020F0502020204030204" pitchFamily="34" charset="0"/>
              </a:rPr>
              <a:t>s</a:t>
            </a:r>
            <a:r>
              <a:rPr lang="en-US" sz="1100" i="1" kern="1200" dirty="0">
                <a:solidFill>
                  <a:prstClr val="black"/>
                </a:solidFill>
                <a:latin typeface="Calibri" panose="020F0502020204030204" pitchFamily="34" charset="0"/>
                <a:cs typeface="Calibri" panose="020F0502020204030204" pitchFamily="34" charset="0"/>
              </a:rPr>
              <a:t> and thus </a:t>
            </a:r>
            <a:r>
              <a:rPr lang="cs-CZ" sz="1100" i="1" kern="1200" dirty="0" err="1">
                <a:solidFill>
                  <a:prstClr val="black"/>
                </a:solidFill>
                <a:latin typeface="Calibri" panose="020F0502020204030204" pitchFamily="34" charset="0"/>
                <a:cs typeface="Calibri" panose="020F0502020204030204" pitchFamily="34" charset="0"/>
              </a:rPr>
              <a:t>must</a:t>
            </a:r>
            <a:r>
              <a:rPr lang="cs-CZ" sz="1100" i="1" kern="1200" dirty="0">
                <a:solidFill>
                  <a:prstClr val="black"/>
                </a:solidFill>
                <a:latin typeface="Calibri" panose="020F0502020204030204" pitchFamily="34" charset="0"/>
                <a:cs typeface="Calibri" panose="020F0502020204030204" pitchFamily="34" charset="0"/>
              </a:rPr>
              <a:t> not</a:t>
            </a:r>
            <a:r>
              <a:rPr lang="en-US" sz="1100" i="1" kern="1200" dirty="0">
                <a:solidFill>
                  <a:prstClr val="black"/>
                </a:solidFill>
                <a:latin typeface="Calibri" panose="020F0502020204030204" pitchFamily="34" charset="0"/>
                <a:cs typeface="Calibri" panose="020F0502020204030204" pitchFamily="34" charset="0"/>
              </a:rPr>
              <a:t> be relied on</a:t>
            </a:r>
            <a:r>
              <a:rPr lang="cs-CZ" sz="1100" i="1" kern="1200" dirty="0">
                <a:solidFill>
                  <a:prstClr val="black"/>
                </a:solidFill>
                <a:latin typeface="Calibri" panose="020F0502020204030204" pitchFamily="34" charset="0"/>
                <a:cs typeface="Calibri" panose="020F0502020204030204" pitchFamily="34" charset="0"/>
              </a:rPr>
              <a:t> by </a:t>
            </a:r>
            <a:r>
              <a:rPr lang="cs-CZ" sz="1100" i="1" kern="1200" dirty="0" err="1">
                <a:solidFill>
                  <a:prstClr val="black"/>
                </a:solidFill>
                <a:latin typeface="Calibri" panose="020F0502020204030204" pitchFamily="34" charset="0"/>
                <a:cs typeface="Calibri" panose="020F0502020204030204" pitchFamily="34" charset="0"/>
              </a:rPr>
              <a:t>the</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readers</a:t>
            </a:r>
            <a:r>
              <a:rPr lang="en-US"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We</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thus</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bear</a:t>
            </a:r>
            <a:r>
              <a:rPr lang="cs-CZ" sz="1100" i="1" kern="1200" dirty="0">
                <a:solidFill>
                  <a:prstClr val="black"/>
                </a:solidFill>
                <a:latin typeface="Calibri" panose="020F0502020204030204" pitchFamily="34" charset="0"/>
                <a:cs typeface="Calibri" panose="020F0502020204030204" pitchFamily="34" charset="0"/>
              </a:rPr>
              <a:t> no </a:t>
            </a:r>
            <a:r>
              <a:rPr lang="cs-CZ" sz="1100" i="1" kern="1200" dirty="0" err="1">
                <a:solidFill>
                  <a:prstClr val="black"/>
                </a:solidFill>
                <a:latin typeface="Calibri" panose="020F0502020204030204" pitchFamily="34" charset="0"/>
                <a:cs typeface="Calibri" panose="020F0502020204030204" pitchFamily="34" charset="0"/>
              </a:rPr>
              <a:t>liability</a:t>
            </a:r>
            <a:r>
              <a:rPr lang="en-US"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or</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guarantee</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of</a:t>
            </a:r>
            <a:r>
              <a:rPr lang="cs-CZ" sz="1100" i="1" kern="1200" dirty="0">
                <a:solidFill>
                  <a:prstClr val="black"/>
                </a:solidFill>
                <a:latin typeface="Calibri" panose="020F0502020204030204" pitchFamily="34" charset="0"/>
                <a:cs typeface="Calibri" panose="020F0502020204030204" pitchFamily="34" charset="0"/>
              </a:rPr>
              <a:t> </a:t>
            </a:r>
            <a:r>
              <a:rPr lang="en-US" sz="1100" i="1" kern="1200" dirty="0">
                <a:solidFill>
                  <a:prstClr val="black"/>
                </a:solidFill>
                <a:latin typeface="Calibri" panose="020F0502020204030204" pitchFamily="34" charset="0"/>
                <a:cs typeface="Calibri" panose="020F0502020204030204" pitchFamily="34" charset="0"/>
              </a:rPr>
              <a:t>accuracy, potential misinterpretation, further use or abuse of any information, data, estimations and statements included in our presentation. </a:t>
            </a:r>
            <a:endParaRPr lang="cs-CZ" sz="1100" i="1" kern="1200" dirty="0">
              <a:solidFill>
                <a:prstClr val="black"/>
              </a:solidFill>
              <a:latin typeface="Calibri" panose="020F0502020204030204" pitchFamily="34" charset="0"/>
              <a:cs typeface="Calibri" panose="020F0502020204030204" pitchFamily="34" charset="0"/>
            </a:endParaRPr>
          </a:p>
          <a:p>
            <a:pPr lvl="0" algn="just">
              <a:defRPr/>
            </a:pPr>
            <a:endParaRPr lang="cs-CZ" sz="1100" i="1" dirty="0">
              <a:solidFill>
                <a:prstClr val="black"/>
              </a:solidFill>
              <a:latin typeface="Calibri" panose="020F0502020204030204" pitchFamily="34" charset="0"/>
              <a:cs typeface="Calibri" panose="020F0502020204030204" pitchFamily="34" charset="0"/>
            </a:endParaRPr>
          </a:p>
          <a:p>
            <a:pPr lvl="0" algn="just">
              <a:defRPr/>
            </a:pPr>
            <a:r>
              <a:rPr lang="en-US" sz="1100" i="1" dirty="0">
                <a:solidFill>
                  <a:prstClr val="black"/>
                </a:solidFill>
                <a:latin typeface="Calibri" panose="020F0502020204030204" pitchFamily="34" charset="0"/>
                <a:cs typeface="Calibri" panose="020F0502020204030204" pitchFamily="34" charset="0"/>
              </a:rPr>
              <a:t>Th</a:t>
            </a:r>
            <a:r>
              <a:rPr lang="cs-CZ" sz="1100" i="1" dirty="0" err="1">
                <a:solidFill>
                  <a:prstClr val="black"/>
                </a:solidFill>
                <a:latin typeface="Calibri" panose="020F0502020204030204" pitchFamily="34" charset="0"/>
                <a:cs typeface="Calibri" panose="020F0502020204030204" pitchFamily="34" charset="0"/>
              </a:rPr>
              <a:t>ese</a:t>
            </a:r>
            <a:r>
              <a:rPr lang="en-US" sz="1100" i="1" dirty="0">
                <a:solidFill>
                  <a:prstClr val="black"/>
                </a:solidFill>
                <a:latin typeface="Calibri" panose="020F0502020204030204" pitchFamily="34" charset="0"/>
                <a:cs typeface="Calibri" panose="020F0502020204030204" pitchFamily="34" charset="0"/>
              </a:rPr>
              <a:t> </a:t>
            </a:r>
            <a:r>
              <a:rPr lang="cs-CZ" sz="1100" i="1" dirty="0">
                <a:solidFill>
                  <a:prstClr val="black"/>
                </a:solidFill>
                <a:latin typeface="Calibri" panose="020F0502020204030204" pitchFamily="34" charset="0"/>
                <a:cs typeface="Calibri" panose="020F0502020204030204" pitchFamily="34" charset="0"/>
              </a:rPr>
              <a:t>i</a:t>
            </a:r>
            <a:r>
              <a:rPr lang="en-US" sz="1100" i="1" dirty="0" err="1">
                <a:solidFill>
                  <a:prstClr val="black"/>
                </a:solidFill>
                <a:latin typeface="Calibri" panose="020F0502020204030204" pitchFamily="34" charset="0"/>
                <a:cs typeface="Calibri" panose="020F0502020204030204" pitchFamily="34" charset="0"/>
              </a:rPr>
              <a:t>nformation</a:t>
            </a:r>
            <a:r>
              <a:rPr lang="en-US" sz="1100" i="1" dirty="0">
                <a:solidFill>
                  <a:prstClr val="black"/>
                </a:solidFill>
                <a:latin typeface="Calibri" panose="020F0502020204030204" pitchFamily="34" charset="0"/>
                <a:cs typeface="Calibri" panose="020F0502020204030204" pitchFamily="34" charset="0"/>
              </a:rPr>
              <a:t> is not intended for any further publication or distribution without the consent of the authors</a:t>
            </a:r>
            <a:r>
              <a:rPr lang="cs-CZ" sz="1100" i="1" dirty="0">
                <a:solidFill>
                  <a:prstClr val="black"/>
                </a:solidFill>
                <a:latin typeface="Calibri" panose="020F0502020204030204" pitchFamily="34" charset="0"/>
                <a:cs typeface="Calibri" panose="020F0502020204030204" pitchFamily="34" charset="0"/>
              </a:rPr>
              <a:t>.</a:t>
            </a:r>
            <a:endParaRPr lang="en-US" sz="1100" i="1" kern="1200" dirty="0">
              <a:solidFill>
                <a:prstClr val="black"/>
              </a:solidFill>
              <a:latin typeface="Calibri" panose="020F0502020204030204" pitchFamily="34" charset="0"/>
              <a:cs typeface="Calibri" panose="020F0502020204030204" pitchFamily="34" charset="0"/>
            </a:endParaRPr>
          </a:p>
          <a:p>
            <a:pPr lvl="0" algn="just">
              <a:defRPr/>
            </a:pPr>
            <a:endParaRPr lang="en-US" sz="1100" i="1" kern="1200" dirty="0">
              <a:solidFill>
                <a:prstClr val="black"/>
              </a:solidFill>
              <a:latin typeface="Calibri" panose="020F0502020204030204" pitchFamily="34" charset="0"/>
              <a:cs typeface="Calibri" panose="020F0502020204030204" pitchFamily="34" charset="0"/>
            </a:endParaRPr>
          </a:p>
          <a:p>
            <a:pPr lvl="0" algn="just">
              <a:defRPr/>
            </a:pPr>
            <a:r>
              <a:rPr lang="en-US" sz="1100" i="1" kern="1200" dirty="0">
                <a:solidFill>
                  <a:prstClr val="black"/>
                </a:solidFill>
                <a:latin typeface="Calibri" panose="020F0502020204030204" pitchFamily="34" charset="0"/>
                <a:cs typeface="Calibri" panose="020F0502020204030204" pitchFamily="34" charset="0"/>
              </a:rPr>
              <a:t>Please </a:t>
            </a:r>
            <a:r>
              <a:rPr lang="cs-CZ" sz="1100" i="1" kern="1200" dirty="0" err="1">
                <a:solidFill>
                  <a:prstClr val="black"/>
                </a:solidFill>
                <a:latin typeface="Calibri" panose="020F0502020204030204" pitchFamily="34" charset="0"/>
                <a:cs typeface="Calibri" panose="020F0502020204030204" pitchFamily="34" charset="0"/>
              </a:rPr>
              <a:t>be</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also</a:t>
            </a:r>
            <a:r>
              <a:rPr lang="cs-CZ" sz="1100" i="1" kern="1200" dirty="0">
                <a:solidFill>
                  <a:prstClr val="black"/>
                </a:solidFill>
                <a:latin typeface="Calibri" panose="020F0502020204030204" pitchFamily="34" charset="0"/>
                <a:cs typeface="Calibri" panose="020F0502020204030204" pitchFamily="34" charset="0"/>
              </a:rPr>
              <a:t> </a:t>
            </a:r>
            <a:r>
              <a:rPr lang="en-US" sz="1100" i="1" kern="1200" dirty="0">
                <a:solidFill>
                  <a:prstClr val="black"/>
                </a:solidFill>
                <a:latin typeface="Calibri" panose="020F0502020204030204" pitchFamily="34" charset="0"/>
                <a:cs typeface="Calibri" panose="020F0502020204030204" pitchFamily="34" charset="0"/>
              </a:rPr>
              <a:t>advised that this presentation </a:t>
            </a:r>
            <a:r>
              <a:rPr lang="cs-CZ" sz="1100" i="1" kern="1200" dirty="0" err="1">
                <a:solidFill>
                  <a:prstClr val="black"/>
                </a:solidFill>
                <a:latin typeface="Calibri" panose="020F0502020204030204" pitchFamily="34" charset="0"/>
                <a:cs typeface="Calibri" panose="020F0502020204030204" pitchFamily="34" charset="0"/>
              </a:rPr>
              <a:t>comprises</a:t>
            </a:r>
            <a:r>
              <a:rPr lang="en-US" sz="1100" i="1" kern="1200" dirty="0">
                <a:solidFill>
                  <a:prstClr val="black"/>
                </a:solidFill>
                <a:latin typeface="Calibri" panose="020F0502020204030204" pitchFamily="34" charset="0"/>
                <a:cs typeface="Calibri" panose="020F0502020204030204" pitchFamily="34" charset="0"/>
              </a:rPr>
              <a:t> predictions, estimations and personal opinions </a:t>
            </a:r>
            <a:r>
              <a:rPr lang="cs-CZ" sz="1100" i="1" kern="1200" dirty="0" err="1">
                <a:solidFill>
                  <a:prstClr val="black"/>
                </a:solidFill>
                <a:latin typeface="Calibri" panose="020F0502020204030204" pitchFamily="34" charset="0"/>
                <a:cs typeface="Calibri" panose="020F0502020204030204" pitchFamily="34" charset="0"/>
              </a:rPr>
              <a:t>addressing</a:t>
            </a:r>
            <a:r>
              <a:rPr lang="en-US" sz="1100" i="1" kern="1200" dirty="0">
                <a:solidFill>
                  <a:prstClr val="black"/>
                </a:solidFill>
                <a:latin typeface="Calibri" panose="020F0502020204030204" pitchFamily="34" charset="0"/>
                <a:cs typeface="Calibri" panose="020F0502020204030204" pitchFamily="34" charset="0"/>
              </a:rPr>
              <a:t> present, past or future market situation (</a:t>
            </a:r>
            <a:r>
              <a:rPr lang="en-US" sz="1100" b="1" i="1" kern="1200" dirty="0">
                <a:solidFill>
                  <a:prstClr val="black"/>
                </a:solidFill>
                <a:latin typeface="Calibri" panose="020F0502020204030204" pitchFamily="34" charset="0"/>
                <a:cs typeface="Calibri" panose="020F0502020204030204" pitchFamily="34" charset="0"/>
              </a:rPr>
              <a:t>„</a:t>
            </a:r>
            <a:r>
              <a:rPr lang="cs-CZ" sz="1100" b="1" i="1" kern="1200" dirty="0">
                <a:solidFill>
                  <a:prstClr val="black"/>
                </a:solidFill>
                <a:latin typeface="Calibri" panose="020F0502020204030204" pitchFamily="34" charset="0"/>
                <a:cs typeface="Calibri" panose="020F0502020204030204" pitchFamily="34" charset="0"/>
              </a:rPr>
              <a:t>S</a:t>
            </a:r>
            <a:r>
              <a:rPr lang="en-US" sz="1100" b="1" i="1" kern="1200" dirty="0" err="1">
                <a:solidFill>
                  <a:prstClr val="black"/>
                </a:solidFill>
                <a:latin typeface="Calibri" panose="020F0502020204030204" pitchFamily="34" charset="0"/>
                <a:cs typeface="Calibri" panose="020F0502020204030204" pitchFamily="34" charset="0"/>
              </a:rPr>
              <a:t>tatement</a:t>
            </a:r>
            <a:r>
              <a:rPr lang="en-US" sz="1100" i="1" kern="1200" dirty="0">
                <a:solidFill>
                  <a:prstClr val="black"/>
                </a:solidFill>
                <a:latin typeface="Calibri" panose="020F0502020204030204" pitchFamily="34" charset="0"/>
                <a:cs typeface="Calibri" panose="020F0502020204030204" pitchFamily="34" charset="0"/>
              </a:rPr>
              <a:t>“)</a:t>
            </a:r>
            <a:r>
              <a:rPr lang="en-US" sz="1100" b="1" i="1" kern="1200" dirty="0">
                <a:solidFill>
                  <a:prstClr val="black"/>
                </a:solidFill>
                <a:latin typeface="Calibri" panose="020F0502020204030204" pitchFamily="34" charset="0"/>
                <a:cs typeface="Calibri" panose="020F0502020204030204" pitchFamily="34" charset="0"/>
              </a:rPr>
              <a:t>.</a:t>
            </a:r>
            <a:r>
              <a:rPr lang="en-US" sz="1100" i="1" kern="1200" dirty="0">
                <a:solidFill>
                  <a:prstClr val="black"/>
                </a:solidFill>
                <a:latin typeface="Calibri" panose="020F0502020204030204" pitchFamily="34" charset="0"/>
                <a:cs typeface="Calibri" panose="020F0502020204030204" pitchFamily="34" charset="0"/>
              </a:rPr>
              <a:t> Such </a:t>
            </a:r>
            <a:r>
              <a:rPr lang="cs-CZ" sz="1100" i="1" kern="1200" dirty="0">
                <a:solidFill>
                  <a:prstClr val="black"/>
                </a:solidFill>
                <a:latin typeface="Calibri" panose="020F0502020204030204" pitchFamily="34" charset="0"/>
                <a:cs typeface="Calibri" panose="020F0502020204030204" pitchFamily="34" charset="0"/>
              </a:rPr>
              <a:t>S</a:t>
            </a:r>
            <a:r>
              <a:rPr lang="en-US" sz="1100" i="1" kern="1200" dirty="0" err="1">
                <a:solidFill>
                  <a:prstClr val="black"/>
                </a:solidFill>
                <a:latin typeface="Calibri" panose="020F0502020204030204" pitchFamily="34" charset="0"/>
                <a:cs typeface="Calibri" panose="020F0502020204030204" pitchFamily="34" charset="0"/>
              </a:rPr>
              <a:t>tatements</a:t>
            </a:r>
            <a:r>
              <a:rPr lang="en-US" sz="1100" i="1" kern="1200" dirty="0">
                <a:solidFill>
                  <a:prstClr val="black"/>
                </a:solidFill>
                <a:latin typeface="Calibri" panose="020F0502020204030204" pitchFamily="34" charset="0"/>
                <a:cs typeface="Calibri" panose="020F0502020204030204" pitchFamily="34" charset="0"/>
              </a:rPr>
              <a:t> do not depict any historical facts and can include opinions and presumptions based on personal opinions of authors or third-party sources that were deduced from aggregated data and estimations from them. Although we believe that </a:t>
            </a:r>
            <a:r>
              <a:rPr lang="cs-CZ" sz="1100" i="1" kern="1200" dirty="0" err="1">
                <a:solidFill>
                  <a:prstClr val="black"/>
                </a:solidFill>
                <a:latin typeface="Calibri" panose="020F0502020204030204" pitchFamily="34" charset="0"/>
                <a:cs typeface="Calibri" panose="020F0502020204030204" pitchFamily="34" charset="0"/>
              </a:rPr>
              <a:t>the</a:t>
            </a:r>
            <a:r>
              <a:rPr lang="cs-CZ" sz="1100" i="1" kern="1200" dirty="0">
                <a:solidFill>
                  <a:prstClr val="black"/>
                </a:solidFill>
                <a:latin typeface="Calibri" panose="020F0502020204030204" pitchFamily="34" charset="0"/>
                <a:cs typeface="Calibri" panose="020F0502020204030204" pitchFamily="34" charset="0"/>
              </a:rPr>
              <a:t> S</a:t>
            </a:r>
            <a:r>
              <a:rPr lang="en-US" sz="1100" i="1" kern="1200" dirty="0" err="1">
                <a:solidFill>
                  <a:prstClr val="black"/>
                </a:solidFill>
                <a:latin typeface="Calibri" panose="020F0502020204030204" pitchFamily="34" charset="0"/>
                <a:cs typeface="Calibri" panose="020F0502020204030204" pitchFamily="34" charset="0"/>
              </a:rPr>
              <a:t>tatements</a:t>
            </a:r>
            <a:r>
              <a:rPr lang="en-US" sz="1100" i="1" kern="1200" dirty="0">
                <a:solidFill>
                  <a:prstClr val="black"/>
                </a:solidFill>
                <a:latin typeface="Calibri" panose="020F0502020204030204" pitchFamily="34" charset="0"/>
                <a:cs typeface="Calibri" panose="020F0502020204030204" pitchFamily="34" charset="0"/>
              </a:rPr>
              <a:t> included in our presentation are based on logical presumptions, these statements </a:t>
            </a:r>
            <a:r>
              <a:rPr lang="cs-CZ" sz="1100" i="1" kern="1200" dirty="0">
                <a:solidFill>
                  <a:prstClr val="black"/>
                </a:solidFill>
                <a:latin typeface="Calibri" panose="020F0502020204030204" pitchFamily="34" charset="0"/>
                <a:cs typeface="Calibri" panose="020F0502020204030204" pitchFamily="34" charset="0"/>
              </a:rPr>
              <a:t>are </a:t>
            </a:r>
            <a:r>
              <a:rPr lang="en-US" sz="1100" i="1" kern="1200" dirty="0">
                <a:solidFill>
                  <a:prstClr val="black"/>
                </a:solidFill>
                <a:latin typeface="Calibri" panose="020F0502020204030204" pitchFamily="34" charset="0"/>
                <a:cs typeface="Calibri" panose="020F0502020204030204" pitchFamily="34" charset="0"/>
              </a:rPr>
              <a:t>also </a:t>
            </a:r>
            <a:r>
              <a:rPr lang="cs-CZ" sz="1100" i="1" kern="1200" dirty="0">
                <a:solidFill>
                  <a:prstClr val="black"/>
                </a:solidFill>
                <a:latin typeface="Calibri" panose="020F0502020204030204" pitchFamily="34" charset="0"/>
                <a:cs typeface="Calibri" panose="020F0502020204030204" pitchFamily="34" charset="0"/>
              </a:rPr>
              <a:t>a </a:t>
            </a:r>
            <a:r>
              <a:rPr lang="en-US" sz="1100" i="1" kern="1200" dirty="0">
                <a:solidFill>
                  <a:prstClr val="black"/>
                </a:solidFill>
                <a:latin typeface="Calibri" panose="020F0502020204030204" pitchFamily="34" charset="0"/>
                <a:cs typeface="Calibri" panose="020F0502020204030204" pitchFamily="34" charset="0"/>
              </a:rPr>
              <a:t>subject of </a:t>
            </a:r>
            <a:r>
              <a:rPr lang="cs-CZ" sz="1100" i="1" kern="1200" dirty="0" err="1">
                <a:solidFill>
                  <a:prstClr val="black"/>
                </a:solidFill>
                <a:latin typeface="Calibri" panose="020F0502020204030204" pitchFamily="34" charset="0"/>
                <a:cs typeface="Calibri" panose="020F0502020204030204" pitchFamily="34" charset="0"/>
              </a:rPr>
              <a:t>estimates</a:t>
            </a:r>
            <a:r>
              <a:rPr lang="cs-CZ" sz="1100" i="1" kern="1200" dirty="0">
                <a:solidFill>
                  <a:prstClr val="black"/>
                </a:solidFill>
                <a:latin typeface="Calibri" panose="020F0502020204030204" pitchFamily="34" charset="0"/>
                <a:cs typeface="Calibri" panose="020F0502020204030204" pitchFamily="34" charset="0"/>
              </a:rPr>
              <a:t>,</a:t>
            </a:r>
            <a:r>
              <a:rPr lang="en-US" sz="1100" i="1" kern="1200" dirty="0">
                <a:solidFill>
                  <a:prstClr val="black"/>
                </a:solidFill>
                <a:latin typeface="Calibri" panose="020F0502020204030204" pitchFamily="34" charset="0"/>
                <a:cs typeface="Calibri" panose="020F0502020204030204" pitchFamily="34" charset="0"/>
              </a:rPr>
              <a:t> subjective opinions and uncertainties. </a:t>
            </a:r>
            <a:r>
              <a:rPr lang="cs-CZ" sz="1100" i="1" kern="1200" dirty="0">
                <a:solidFill>
                  <a:prstClr val="black"/>
                </a:solidFill>
                <a:latin typeface="Calibri" panose="020F0502020204030204" pitchFamily="34" charset="0"/>
                <a:cs typeface="Calibri" panose="020F0502020204030204" pitchFamily="34" charset="0"/>
              </a:rPr>
              <a:t>No </a:t>
            </a:r>
            <a:r>
              <a:rPr lang="en-US" sz="1100" i="1" kern="1200" dirty="0">
                <a:solidFill>
                  <a:prstClr val="black"/>
                </a:solidFill>
                <a:latin typeface="Calibri" panose="020F0502020204030204" pitchFamily="34" charset="0"/>
                <a:cs typeface="Calibri" panose="020F0502020204030204" pitchFamily="34" charset="0"/>
              </a:rPr>
              <a:t>risk</a:t>
            </a:r>
            <a:r>
              <a:rPr lang="cs-CZ" sz="1100" i="1" kern="1200" dirty="0">
                <a:solidFill>
                  <a:prstClr val="black"/>
                </a:solidFill>
                <a:latin typeface="Calibri" panose="020F0502020204030204" pitchFamily="34" charset="0"/>
                <a:cs typeface="Calibri" panose="020F0502020204030204" pitchFamily="34" charset="0"/>
              </a:rPr>
              <a:t>s</a:t>
            </a:r>
            <a:r>
              <a:rPr lang="en-US" sz="1100" i="1" kern="1200" dirty="0">
                <a:solidFill>
                  <a:prstClr val="black"/>
                </a:solidFill>
                <a:latin typeface="Calibri" panose="020F0502020204030204" pitchFamily="34" charset="0"/>
                <a:cs typeface="Calibri" panose="020F0502020204030204" pitchFamily="34" charset="0"/>
              </a:rPr>
              <a:t>, estimation</a:t>
            </a:r>
            <a:r>
              <a:rPr lang="cs-CZ" sz="1100" i="1" kern="1200" dirty="0">
                <a:solidFill>
                  <a:prstClr val="black"/>
                </a:solidFill>
                <a:latin typeface="Calibri" panose="020F0502020204030204" pitchFamily="34" charset="0"/>
                <a:cs typeface="Calibri" panose="020F0502020204030204" pitchFamily="34" charset="0"/>
              </a:rPr>
              <a:t>s</a:t>
            </a:r>
            <a:r>
              <a:rPr lang="en-US" sz="1100" i="1" kern="1200" dirty="0">
                <a:solidFill>
                  <a:prstClr val="black"/>
                </a:solidFill>
                <a:latin typeface="Calibri" panose="020F0502020204030204" pitchFamily="34" charset="0"/>
                <a:cs typeface="Calibri" panose="020F0502020204030204" pitchFamily="34" charset="0"/>
              </a:rPr>
              <a:t>, opinion</a:t>
            </a:r>
            <a:r>
              <a:rPr lang="cs-CZ" sz="1100" i="1" kern="1200" dirty="0">
                <a:solidFill>
                  <a:prstClr val="black"/>
                </a:solidFill>
                <a:latin typeface="Calibri" panose="020F0502020204030204" pitchFamily="34" charset="0"/>
                <a:cs typeface="Calibri" panose="020F0502020204030204" pitchFamily="34" charset="0"/>
              </a:rPr>
              <a:t>s</a:t>
            </a:r>
            <a:r>
              <a:rPr lang="en-US" sz="1100" i="1" kern="1200" dirty="0">
                <a:solidFill>
                  <a:prstClr val="black"/>
                </a:solidFill>
                <a:latin typeface="Calibri" panose="020F0502020204030204" pitchFamily="34" charset="0"/>
                <a:cs typeface="Calibri" panose="020F0502020204030204" pitchFamily="34" charset="0"/>
              </a:rPr>
              <a:t> and </a:t>
            </a:r>
            <a:r>
              <a:rPr lang="en-US" sz="1100" i="1" kern="1200" dirty="0" err="1">
                <a:solidFill>
                  <a:prstClr val="black"/>
                </a:solidFill>
                <a:latin typeface="Calibri" panose="020F0502020204030204" pitchFamily="34" charset="0"/>
                <a:cs typeface="Calibri" panose="020F0502020204030204" pitchFamily="34" charset="0"/>
              </a:rPr>
              <a:t>uncertaint</a:t>
            </a:r>
            <a:r>
              <a:rPr lang="cs-CZ" sz="1100" i="1" kern="1200" dirty="0" err="1">
                <a:solidFill>
                  <a:prstClr val="black"/>
                </a:solidFill>
                <a:latin typeface="Calibri" panose="020F0502020204030204" pitchFamily="34" charset="0"/>
                <a:cs typeface="Calibri" panose="020F0502020204030204" pitchFamily="34" charset="0"/>
              </a:rPr>
              <a:t>ies</a:t>
            </a:r>
            <a:r>
              <a:rPr lang="en-US" sz="1100" i="1" kern="1200" dirty="0">
                <a:solidFill>
                  <a:prstClr val="black"/>
                </a:solidFill>
                <a:latin typeface="Calibri" panose="020F0502020204030204" pitchFamily="34" charset="0"/>
                <a:cs typeface="Calibri" panose="020F0502020204030204" pitchFamily="34" charset="0"/>
              </a:rPr>
              <a:t> linked to information </a:t>
            </a:r>
            <a:r>
              <a:rPr lang="cs-CZ" sz="1100" i="1" kern="1200" dirty="0">
                <a:solidFill>
                  <a:prstClr val="black"/>
                </a:solidFill>
                <a:latin typeface="Calibri" panose="020F0502020204030204" pitchFamily="34" charset="0"/>
                <a:cs typeface="Calibri" panose="020F0502020204030204" pitchFamily="34" charset="0"/>
              </a:rPr>
              <a:t>in </a:t>
            </a:r>
            <a:r>
              <a:rPr lang="en-US" sz="1100" i="1" kern="1200" dirty="0">
                <a:solidFill>
                  <a:prstClr val="black"/>
                </a:solidFill>
                <a:latin typeface="Calibri" panose="020F0502020204030204" pitchFamily="34" charset="0"/>
                <a:cs typeface="Calibri" panose="020F0502020204030204" pitchFamily="34" charset="0"/>
              </a:rPr>
              <a:t>this presentation were</a:t>
            </a:r>
            <a:r>
              <a:rPr lang="cs-CZ" sz="1100" i="1" kern="1200" dirty="0">
                <a:solidFill>
                  <a:prstClr val="black"/>
                </a:solidFill>
                <a:latin typeface="Calibri" panose="020F0502020204030204" pitchFamily="34" charset="0"/>
                <a:cs typeface="Calibri" panose="020F0502020204030204" pitchFamily="34" charset="0"/>
              </a:rPr>
              <a:t> </a:t>
            </a:r>
            <a:r>
              <a:rPr lang="en-US" sz="1100" i="1" kern="1200" dirty="0">
                <a:solidFill>
                  <a:prstClr val="black"/>
                </a:solidFill>
                <a:latin typeface="Calibri" panose="020F0502020204030204" pitchFamily="34" charset="0"/>
                <a:cs typeface="Calibri" panose="020F0502020204030204" pitchFamily="34" charset="0"/>
              </a:rPr>
              <a:t>investigated in an exhausting manner</a:t>
            </a:r>
            <a:r>
              <a:rPr lang="cs-CZ" sz="1100" i="1" kern="1200" dirty="0">
                <a:solidFill>
                  <a:prstClr val="black"/>
                </a:solidFill>
                <a:latin typeface="Calibri" panose="020F0502020204030204" pitchFamily="34" charset="0"/>
                <a:cs typeface="Calibri" panose="020F0502020204030204" pitchFamily="34" charset="0"/>
              </a:rPr>
              <a:t>. As a </a:t>
            </a:r>
            <a:r>
              <a:rPr lang="cs-CZ" sz="1100" i="1" kern="1200" dirty="0" err="1">
                <a:solidFill>
                  <a:prstClr val="black"/>
                </a:solidFill>
                <a:latin typeface="Calibri" panose="020F0502020204030204" pitchFamily="34" charset="0"/>
                <a:cs typeface="Calibri" panose="020F0502020204030204" pitchFamily="34" charset="0"/>
              </a:rPr>
              <a:t>result</a:t>
            </a:r>
            <a:r>
              <a:rPr lang="en-US" sz="1100" i="1" kern="1200" dirty="0">
                <a:solidFill>
                  <a:prstClr val="black"/>
                </a:solidFill>
                <a:latin typeface="Calibri" panose="020F0502020204030204" pitchFamily="34" charset="0"/>
                <a:cs typeface="Calibri" panose="020F0502020204030204" pitchFamily="34" charset="0"/>
              </a:rPr>
              <a:t>, you should not consider these statements to be a certain prediction of future events and situation, nor should you expect the presumed goals to be achieved. </a:t>
            </a:r>
            <a:r>
              <a:rPr lang="cs-CZ" sz="1100" i="1" kern="1200" dirty="0" err="1">
                <a:solidFill>
                  <a:prstClr val="black"/>
                </a:solidFill>
                <a:latin typeface="Calibri" panose="020F0502020204030204" pitchFamily="34" charset="0"/>
                <a:cs typeface="Calibri" panose="020F0502020204030204" pitchFamily="34" charset="0"/>
              </a:rPr>
              <a:t>For</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avoidance</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of</a:t>
            </a:r>
            <a:r>
              <a:rPr lang="cs-CZ" sz="1100" i="1" kern="1200" dirty="0">
                <a:solidFill>
                  <a:prstClr val="black"/>
                </a:solidFill>
                <a:latin typeface="Calibri" panose="020F0502020204030204" pitchFamily="34" charset="0"/>
                <a:cs typeface="Calibri" panose="020F0502020204030204" pitchFamily="34" charset="0"/>
              </a:rPr>
              <a:t> </a:t>
            </a:r>
            <a:r>
              <a:rPr lang="cs-CZ" sz="1100" i="1" kern="1200" dirty="0" err="1">
                <a:solidFill>
                  <a:prstClr val="black"/>
                </a:solidFill>
                <a:latin typeface="Calibri" panose="020F0502020204030204" pitchFamily="34" charset="0"/>
                <a:cs typeface="Calibri" panose="020F0502020204030204" pitchFamily="34" charset="0"/>
              </a:rPr>
              <a:t>doubt</a:t>
            </a:r>
            <a:r>
              <a:rPr lang="en-US" sz="1100" i="1" kern="1200" dirty="0">
                <a:solidFill>
                  <a:prstClr val="black"/>
                </a:solidFill>
                <a:latin typeface="Calibri" panose="020F0502020204030204" pitchFamily="34" charset="0"/>
                <a:cs typeface="Calibri" panose="020F0502020204030204" pitchFamily="34" charset="0"/>
              </a:rPr>
              <a:t>, we </a:t>
            </a:r>
            <a:r>
              <a:rPr lang="cs-CZ" sz="1100" i="1" kern="1200" dirty="0" err="1">
                <a:solidFill>
                  <a:prstClr val="black"/>
                </a:solidFill>
                <a:latin typeface="Calibri" panose="020F0502020204030204" pitchFamily="34" charset="0"/>
                <a:cs typeface="Calibri" panose="020F0502020204030204" pitchFamily="34" charset="0"/>
              </a:rPr>
              <a:t>therefore</a:t>
            </a:r>
            <a:r>
              <a:rPr lang="cs-CZ" sz="1100" i="1" kern="1200" dirty="0">
                <a:solidFill>
                  <a:prstClr val="black"/>
                </a:solidFill>
                <a:latin typeface="Calibri" panose="020F0502020204030204" pitchFamily="34" charset="0"/>
                <a:cs typeface="Calibri" panose="020F0502020204030204" pitchFamily="34" charset="0"/>
              </a:rPr>
              <a:t> </a:t>
            </a:r>
            <a:r>
              <a:rPr lang="en-US" sz="1100" i="1" kern="1200" dirty="0">
                <a:solidFill>
                  <a:prstClr val="black"/>
                </a:solidFill>
                <a:latin typeface="Calibri" panose="020F0502020204030204" pitchFamily="34" charset="0"/>
                <a:cs typeface="Calibri" panose="020F0502020204030204" pitchFamily="34" charset="0"/>
              </a:rPr>
              <a:t>do </a:t>
            </a:r>
            <a:r>
              <a:rPr lang="cs-CZ" sz="1100" i="1" kern="1200" dirty="0">
                <a:solidFill>
                  <a:prstClr val="black"/>
                </a:solidFill>
                <a:latin typeface="Calibri" panose="020F0502020204030204" pitchFamily="34" charset="0"/>
                <a:cs typeface="Calibri" panose="020F0502020204030204" pitchFamily="34" charset="0"/>
              </a:rPr>
              <a:t>not </a:t>
            </a:r>
            <a:r>
              <a:rPr lang="cs-CZ" sz="1100" i="1" kern="1200" dirty="0" err="1">
                <a:solidFill>
                  <a:prstClr val="black"/>
                </a:solidFill>
                <a:latin typeface="Calibri" panose="020F0502020204030204" pitchFamily="34" charset="0"/>
                <a:cs typeface="Calibri" panose="020F0502020204030204" pitchFamily="34" charset="0"/>
              </a:rPr>
              <a:t>accept</a:t>
            </a:r>
            <a:r>
              <a:rPr lang="en-US" sz="1100" i="1" kern="1200" dirty="0">
                <a:solidFill>
                  <a:prstClr val="black"/>
                </a:solidFill>
                <a:latin typeface="Calibri" panose="020F0502020204030204" pitchFamily="34" charset="0"/>
                <a:cs typeface="Calibri" panose="020F0502020204030204" pitchFamily="34" charset="0"/>
              </a:rPr>
              <a:t> any responsibility in relation to any statements and information included in this presentation. </a:t>
            </a:r>
            <a:endParaRPr lang="en-US" sz="1100" i="1" kern="1200" dirty="0">
              <a:solidFill>
                <a:prstClr val="black"/>
              </a:solidFill>
              <a:latin typeface="Calibri" panose="020F0502020204030204" pitchFamily="34" charset="0"/>
              <a:cs typeface="Calibri" panose="020F0502020204030204" pitchFamily="34" charset="0"/>
              <a:sym typeface="Calibri"/>
            </a:endParaRPr>
          </a:p>
          <a:p>
            <a:pPr lvl="0" algn="just" defTabSz="877822">
              <a:lnSpc>
                <a:spcPct val="90000"/>
              </a:lnSpc>
              <a:spcBef>
                <a:spcPts val="900"/>
              </a:spcBef>
              <a:buClr>
                <a:srgbClr val="75D8FF"/>
              </a:buClr>
              <a:buSzPct val="100000"/>
              <a:defRPr sz="1900"/>
            </a:pPr>
            <a:endParaRPr lang="cs-CZ" sz="1500" dirty="0">
              <a:latin typeface="+mn-lt"/>
              <a:cs typeface="Arial" panose="020B0604020202020204" pitchFamily="34" charset="0"/>
              <a:sym typeface="Calibri"/>
            </a:endParaRPr>
          </a:p>
        </p:txBody>
      </p:sp>
      <p:sp>
        <p:nvSpPr>
          <p:cNvPr id="31" name="Shape 103">
            <a:extLst>
              <a:ext uri="{FF2B5EF4-FFF2-40B4-BE49-F238E27FC236}">
                <a16:creationId xmlns:a16="http://schemas.microsoft.com/office/drawing/2014/main" id="{C18A0B7F-3D45-4404-8EF6-9C043DF17B45}"/>
              </a:ext>
            </a:extLst>
          </p:cNvPr>
          <p:cNvSpPr txBox="1"/>
          <p:nvPr/>
        </p:nvSpPr>
        <p:spPr>
          <a:xfrm>
            <a:off x="735745" y="3963339"/>
            <a:ext cx="3713400" cy="506437"/>
          </a:xfrm>
          <a:prstGeom prst="rect">
            <a:avLst/>
          </a:prstGeom>
          <a:noFill/>
          <a:ln>
            <a:noFill/>
          </a:ln>
        </p:spPr>
        <p:txBody>
          <a:bodyPr lIns="91425" tIns="45700" rIns="91425" bIns="45700" anchor="t" anchorCtr="0">
            <a:noAutofit/>
          </a:bodyPr>
          <a:lstStyle/>
          <a:p>
            <a:pPr lvl="0">
              <a:buSzPct val="25000"/>
            </a:pPr>
            <a:r>
              <a:rPr lang="en-US" b="1" dirty="0" err="1">
                <a:solidFill>
                  <a:srgbClr val="009EE0"/>
                </a:solidFill>
              </a:rPr>
              <a:t>Hospod</a:t>
            </a:r>
            <a:r>
              <a:rPr lang="cs-CZ" b="1" dirty="0" err="1">
                <a:solidFill>
                  <a:srgbClr val="009EE0"/>
                </a:solidFill>
              </a:rPr>
              <a:t>ářské</a:t>
            </a:r>
            <a:r>
              <a:rPr lang="cs-CZ" b="1" dirty="0">
                <a:solidFill>
                  <a:srgbClr val="009EE0"/>
                </a:solidFill>
              </a:rPr>
              <a:t> noviny</a:t>
            </a:r>
          </a:p>
        </p:txBody>
      </p:sp>
      <p:cxnSp>
        <p:nvCxnSpPr>
          <p:cNvPr id="32" name="Straight Connector 32">
            <a:extLst>
              <a:ext uri="{FF2B5EF4-FFF2-40B4-BE49-F238E27FC236}">
                <a16:creationId xmlns:a16="http://schemas.microsoft.com/office/drawing/2014/main" id="{B0265B5E-C40C-4BBB-B167-DC7045A3BA9C}"/>
              </a:ext>
            </a:extLst>
          </p:cNvPr>
          <p:cNvCxnSpPr>
            <a:cxnSpLocks/>
          </p:cNvCxnSpPr>
          <p:nvPr/>
        </p:nvCxnSpPr>
        <p:spPr>
          <a:xfrm>
            <a:off x="822000" y="4343400"/>
            <a:ext cx="4320000" cy="0"/>
          </a:xfrm>
          <a:prstGeom prst="line">
            <a:avLst/>
          </a:prstGeom>
          <a:ln>
            <a:solidFill>
              <a:srgbClr val="75D8FF"/>
            </a:solidFill>
          </a:ln>
        </p:spPr>
        <p:style>
          <a:lnRef idx="1">
            <a:schemeClr val="accent1"/>
          </a:lnRef>
          <a:fillRef idx="0">
            <a:schemeClr val="accent1"/>
          </a:fillRef>
          <a:effectRef idx="0">
            <a:schemeClr val="accent1"/>
          </a:effectRef>
          <a:fontRef idx="minor">
            <a:schemeClr val="tx1"/>
          </a:fontRef>
        </p:style>
      </p:cxnSp>
      <p:pic>
        <p:nvPicPr>
          <p:cNvPr id="35" name="Picture 2" descr="Hospodářské noviny - Home | Facebook">
            <a:extLst>
              <a:ext uri="{FF2B5EF4-FFF2-40B4-BE49-F238E27FC236}">
                <a16:creationId xmlns:a16="http://schemas.microsoft.com/office/drawing/2014/main" id="{7936E092-6FEA-424C-B947-ECDEA0ED40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1313" y="4453586"/>
            <a:ext cx="1161375" cy="116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10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cxnSp>
        <p:nvCxnSpPr>
          <p:cNvPr id="18" name="Straight Connector 11">
            <a:extLst>
              <a:ext uri="{FF2B5EF4-FFF2-40B4-BE49-F238E27FC236}">
                <a16:creationId xmlns:a16="http://schemas.microsoft.com/office/drawing/2014/main" id="{7F7C97F0-523D-4308-B07B-D31E05093CBC}"/>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23" name="Shape 26">
            <a:extLst>
              <a:ext uri="{FF2B5EF4-FFF2-40B4-BE49-F238E27FC236}">
                <a16:creationId xmlns:a16="http://schemas.microsoft.com/office/drawing/2014/main" id="{F18B1E37-F06C-4BB1-AECB-75EDCDC9AA71}"/>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4</a:t>
            </a:fld>
            <a:endParaRPr lang="en-US" sz="1200">
              <a:solidFill>
                <a:srgbClr val="888888"/>
              </a:solidFill>
              <a:latin typeface="Calibri"/>
              <a:ea typeface="Calibri"/>
              <a:cs typeface="Calibri"/>
              <a:sym typeface="Calibri"/>
            </a:endParaRPr>
          </a:p>
        </p:txBody>
      </p:sp>
      <p:sp>
        <p:nvSpPr>
          <p:cNvPr id="3" name="Rectangle 2">
            <a:extLst>
              <a:ext uri="{FF2B5EF4-FFF2-40B4-BE49-F238E27FC236}">
                <a16:creationId xmlns:a16="http://schemas.microsoft.com/office/drawing/2014/main" id="{B950156E-8348-41CE-8C26-C86176E37983}"/>
              </a:ext>
            </a:extLst>
          </p:cNvPr>
          <p:cNvSpPr/>
          <p:nvPr/>
        </p:nvSpPr>
        <p:spPr>
          <a:xfrm>
            <a:off x="735745" y="1905000"/>
            <a:ext cx="5360255" cy="2751211"/>
          </a:xfrm>
          <a:prstGeom prst="rect">
            <a:avLst/>
          </a:prstGeom>
          <a:solidFill>
            <a:srgbClr val="B61C6D"/>
          </a:solidFill>
          <a:ln w="9525">
            <a:solidFill>
              <a:srgbClr val="B61C6D"/>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t"/>
          <a:lstStyle/>
          <a:p>
            <a:endParaRPr lang="cs-CZ" sz="1600" dirty="0"/>
          </a:p>
          <a:p>
            <a:endParaRPr lang="cs-CZ" sz="1600" dirty="0"/>
          </a:p>
          <a:p>
            <a:endParaRPr lang="cs-CZ" sz="1600" dirty="0"/>
          </a:p>
          <a:p>
            <a:pPr algn="ctr"/>
            <a:endParaRPr lang="cs-CZ" sz="2000" dirty="0"/>
          </a:p>
          <a:p>
            <a:pPr algn="ctr"/>
            <a:r>
              <a:rPr lang="en-US" sz="2000" dirty="0"/>
              <a:t>Real Estate Funds of Qualified Investors</a:t>
            </a:r>
          </a:p>
          <a:p>
            <a:pPr algn="ctr"/>
            <a:endParaRPr lang="en-US" sz="2000" dirty="0">
              <a:cs typeface="Arial"/>
            </a:endParaRPr>
          </a:p>
        </p:txBody>
      </p:sp>
      <p:sp>
        <p:nvSpPr>
          <p:cNvPr id="20" name="Rectangle 19">
            <a:extLst>
              <a:ext uri="{FF2B5EF4-FFF2-40B4-BE49-F238E27FC236}">
                <a16:creationId xmlns:a16="http://schemas.microsoft.com/office/drawing/2014/main" id="{12D83E02-6864-4032-85B0-BC6C1273543B}"/>
              </a:ext>
            </a:extLst>
          </p:cNvPr>
          <p:cNvSpPr/>
          <p:nvPr/>
        </p:nvSpPr>
        <p:spPr>
          <a:xfrm>
            <a:off x="6231000" y="1905000"/>
            <a:ext cx="5275200" cy="2751211"/>
          </a:xfrm>
          <a:prstGeom prst="rect">
            <a:avLst/>
          </a:prstGeom>
          <a:solidFill>
            <a:schemeClr val="bg1">
              <a:lumMod val="75000"/>
            </a:schemeClr>
          </a:solidFill>
          <a:ln w="9525">
            <a:solidFill>
              <a:srgbClr val="B61C6D"/>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t"/>
          <a:lstStyle/>
          <a:p>
            <a:pPr algn="ctr"/>
            <a:endParaRPr lang="en-US" sz="1200" dirty="0"/>
          </a:p>
          <a:p>
            <a:pPr algn="ctr"/>
            <a:endParaRPr lang="en-US" sz="1200" dirty="0"/>
          </a:p>
          <a:p>
            <a:pPr algn="ctr"/>
            <a:endParaRPr lang="cs-CZ" sz="2000" dirty="0"/>
          </a:p>
          <a:p>
            <a:pPr algn="ctr"/>
            <a:endParaRPr lang="cs-CZ" sz="2000" dirty="0"/>
          </a:p>
          <a:p>
            <a:pPr algn="ctr"/>
            <a:r>
              <a:rPr lang="en-US" sz="2000" dirty="0"/>
              <a:t>Retail Real Estate Funds</a:t>
            </a:r>
            <a:endParaRPr lang="cs-CZ" sz="2000" dirty="0"/>
          </a:p>
        </p:txBody>
      </p:sp>
      <p:sp>
        <p:nvSpPr>
          <p:cNvPr id="28" name="Ovál 6">
            <a:extLst>
              <a:ext uri="{FF2B5EF4-FFF2-40B4-BE49-F238E27FC236}">
                <a16:creationId xmlns:a16="http://schemas.microsoft.com/office/drawing/2014/main" id="{02DE1CD4-9739-4D95-ABA5-BDC9156B681A}"/>
              </a:ext>
            </a:extLst>
          </p:cNvPr>
          <p:cNvSpPr/>
          <p:nvPr/>
        </p:nvSpPr>
        <p:spPr>
          <a:xfrm>
            <a:off x="985405" y="2112321"/>
            <a:ext cx="718106" cy="674883"/>
          </a:xfrm>
          <a:prstGeom prst="ellipse">
            <a:avLst/>
          </a:prstGeom>
          <a:solidFill>
            <a:srgbClr val="B61C6D"/>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t>1</a:t>
            </a:r>
            <a:endParaRPr lang="en-US" sz="2000" b="1" dirty="0"/>
          </a:p>
        </p:txBody>
      </p:sp>
      <p:sp>
        <p:nvSpPr>
          <p:cNvPr id="39" name="Shape 271">
            <a:extLst>
              <a:ext uri="{FF2B5EF4-FFF2-40B4-BE49-F238E27FC236}">
                <a16:creationId xmlns:a16="http://schemas.microsoft.com/office/drawing/2014/main" id="{E1264430-A121-4A08-9459-C702CF4642D5}"/>
              </a:ext>
            </a:extLst>
          </p:cNvPr>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sp>
        <p:nvSpPr>
          <p:cNvPr id="40" name="Shape 272">
            <a:extLst>
              <a:ext uri="{FF2B5EF4-FFF2-40B4-BE49-F238E27FC236}">
                <a16:creationId xmlns:a16="http://schemas.microsoft.com/office/drawing/2014/main" id="{6A047BB9-EADA-4165-A398-DE854F202420}"/>
              </a:ext>
            </a:extLst>
          </p:cNvPr>
          <p:cNvSpPr txBox="1"/>
          <p:nvPr/>
        </p:nvSpPr>
        <p:spPr>
          <a:xfrm>
            <a:off x="723253" y="405481"/>
            <a:ext cx="8014349"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en-US" sz="1800" b="1" dirty="0">
                <a:solidFill>
                  <a:schemeClr val="bg1"/>
                </a:solidFill>
              </a:rPr>
              <a:t>Content</a:t>
            </a:r>
            <a:endParaRPr lang="cs-CZ" sz="1200" b="1" dirty="0">
              <a:solidFill>
                <a:schemeClr val="bg1"/>
              </a:solidFill>
            </a:endParaRPr>
          </a:p>
          <a:p>
            <a:pPr>
              <a:buSzPct val="25000"/>
            </a:pPr>
            <a:endParaRPr lang="cs-CZ" sz="1050" i="1" dirty="0">
              <a:solidFill>
                <a:schemeClr val="bg1"/>
              </a:solidFill>
            </a:endParaRPr>
          </a:p>
        </p:txBody>
      </p:sp>
      <p:cxnSp>
        <p:nvCxnSpPr>
          <p:cNvPr id="41" name="Straight Connector 11">
            <a:extLst>
              <a:ext uri="{FF2B5EF4-FFF2-40B4-BE49-F238E27FC236}">
                <a16:creationId xmlns:a16="http://schemas.microsoft.com/office/drawing/2014/main" id="{40ED42B1-F6A7-4F9C-B3A5-B1596008FC42}"/>
              </a:ext>
            </a:extLst>
          </p:cNvPr>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52" name="Obrázek 16" descr="Obsah obrázku hodiny&#10;&#10;Popis byl vytvořen automaticky">
            <a:extLst>
              <a:ext uri="{FF2B5EF4-FFF2-40B4-BE49-F238E27FC236}">
                <a16:creationId xmlns:a16="http://schemas.microsoft.com/office/drawing/2014/main" id="{AF7DBA17-60BD-41EA-8267-10CF2D125E43}"/>
              </a:ext>
            </a:extLst>
          </p:cNvPr>
          <p:cNvPicPr>
            <a:picLocks noChangeAspect="1"/>
          </p:cNvPicPr>
          <p:nvPr/>
        </p:nvPicPr>
        <p:blipFill>
          <a:blip r:embed="rId3"/>
          <a:stretch>
            <a:fillRect/>
          </a:stretch>
        </p:blipFill>
        <p:spPr>
          <a:xfrm>
            <a:off x="10129538" y="414312"/>
            <a:ext cx="1406207" cy="822119"/>
          </a:xfrm>
          <a:prstGeom prst="rect">
            <a:avLst/>
          </a:prstGeom>
        </p:spPr>
      </p:pic>
      <p:pic>
        <p:nvPicPr>
          <p:cNvPr id="29" name="Picture 2" descr="Hospodářské noviny - Home | Facebook">
            <a:extLst>
              <a:ext uri="{FF2B5EF4-FFF2-40B4-BE49-F238E27FC236}">
                <a16:creationId xmlns:a16="http://schemas.microsoft.com/office/drawing/2014/main" id="{2DC621A6-2CCA-4759-96EE-54C8B20A4C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sp>
        <p:nvSpPr>
          <p:cNvPr id="35" name="Ovál 6">
            <a:extLst>
              <a:ext uri="{FF2B5EF4-FFF2-40B4-BE49-F238E27FC236}">
                <a16:creationId xmlns:a16="http://schemas.microsoft.com/office/drawing/2014/main" id="{4BB9F020-230A-48BB-B18E-CF8C03EC183A}"/>
              </a:ext>
            </a:extLst>
          </p:cNvPr>
          <p:cNvSpPr/>
          <p:nvPr/>
        </p:nvSpPr>
        <p:spPr>
          <a:xfrm>
            <a:off x="6385351" y="2069800"/>
            <a:ext cx="718106" cy="674883"/>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2</a:t>
            </a:r>
          </a:p>
        </p:txBody>
      </p:sp>
      <p:sp>
        <p:nvSpPr>
          <p:cNvPr id="2" name="TextovéPole 1">
            <a:extLst>
              <a:ext uri="{FF2B5EF4-FFF2-40B4-BE49-F238E27FC236}">
                <a16:creationId xmlns:a16="http://schemas.microsoft.com/office/drawing/2014/main" id="{016A74B0-C644-4CD3-8BDA-93A4365244D5}"/>
              </a:ext>
            </a:extLst>
          </p:cNvPr>
          <p:cNvSpPr txBox="1"/>
          <p:nvPr/>
        </p:nvSpPr>
        <p:spPr>
          <a:xfrm>
            <a:off x="735745" y="5105400"/>
            <a:ext cx="10770455" cy="307777"/>
          </a:xfrm>
          <a:prstGeom prst="rect">
            <a:avLst/>
          </a:prstGeom>
          <a:noFill/>
        </p:spPr>
        <p:txBody>
          <a:bodyPr wrap="square" rtlCol="0" anchor="t">
            <a:spAutoFit/>
          </a:bodyPr>
          <a:lstStyle/>
          <a:p>
            <a:r>
              <a:rPr lang="en-US" dirty="0"/>
              <a:t>In all graphs are the funds sorted according to their Yield in last 12 months as of </a:t>
            </a:r>
            <a:r>
              <a:rPr lang="cs-CZ" dirty="0"/>
              <a:t>30</a:t>
            </a:r>
            <a:r>
              <a:rPr lang="cs-CZ" baseline="30000" dirty="0"/>
              <a:t>th</a:t>
            </a:r>
            <a:r>
              <a:rPr lang="en-US" dirty="0"/>
              <a:t> </a:t>
            </a:r>
            <a:r>
              <a:rPr lang="cs-CZ" dirty="0"/>
              <a:t>June</a:t>
            </a:r>
            <a:r>
              <a:rPr lang="en-US" dirty="0"/>
              <a:t> 2020</a:t>
            </a:r>
          </a:p>
        </p:txBody>
      </p:sp>
    </p:spTree>
    <p:extLst>
      <p:ext uri="{BB962C8B-B14F-4D97-AF65-F5344CB8AC3E}">
        <p14:creationId xmlns:p14="http://schemas.microsoft.com/office/powerpoint/2010/main" val="177069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Yield in last 12 months as of 3</a:t>
            </a:r>
            <a:r>
              <a:rPr lang="cs-CZ" b="1" dirty="0">
                <a:solidFill>
                  <a:srgbClr val="009EE0"/>
                </a:solidFill>
              </a:rPr>
              <a:t>0</a:t>
            </a:r>
            <a:r>
              <a:rPr lang="cs-CZ" b="1" baseline="30000" dirty="0">
                <a:solidFill>
                  <a:srgbClr val="009EE0"/>
                </a:solidFill>
              </a:rPr>
              <a:t>th</a:t>
            </a:r>
            <a:r>
              <a:rPr lang="en-US" b="1" dirty="0">
                <a:solidFill>
                  <a:srgbClr val="009EE0"/>
                </a:solidFill>
              </a:rPr>
              <a:t> </a:t>
            </a:r>
            <a:r>
              <a:rPr lang="cs-CZ" b="1" dirty="0">
                <a:solidFill>
                  <a:srgbClr val="009EE0"/>
                </a:solidFill>
              </a:rPr>
              <a:t>June</a:t>
            </a:r>
            <a:r>
              <a:rPr lang="en-US" b="1" dirty="0">
                <a:solidFill>
                  <a:srgbClr val="009EE0"/>
                </a:solidFill>
              </a:rPr>
              <a:t> 2020</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sp>
        <p:nvSpPr>
          <p:cNvPr id="272" name="Shape 272"/>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5</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4">
            <a:extLst>
              <a:ext uri="{FF2B5EF4-FFF2-40B4-BE49-F238E27FC236}">
                <a16:creationId xmlns:a16="http://schemas.microsoft.com/office/drawing/2014/main" id="{EED05CB5-A036-421F-B7C9-BDD8982DFA14}"/>
              </a:ext>
            </a:extLst>
          </p:cNvPr>
          <p:cNvGraphicFramePr>
            <a:graphicFrameLocks/>
          </p:cNvGraphicFramePr>
          <p:nvPr>
            <p:extLst>
              <p:ext uri="{D42A27DB-BD31-4B8C-83A1-F6EECF244321}">
                <p14:modId xmlns:p14="http://schemas.microsoft.com/office/powerpoint/2010/main" val="3615343635"/>
              </p:ext>
            </p:extLst>
          </p:nvPr>
        </p:nvGraphicFramePr>
        <p:xfrm>
          <a:off x="706199" y="1981199"/>
          <a:ext cx="10926147" cy="51199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2896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Average annual yield in last 3 years as of 3</a:t>
            </a:r>
            <a:r>
              <a:rPr lang="cs-CZ" b="1" dirty="0">
                <a:solidFill>
                  <a:srgbClr val="009EE0"/>
                </a:solidFill>
              </a:rPr>
              <a:t>0</a:t>
            </a:r>
            <a:r>
              <a:rPr lang="cs-CZ" b="1" baseline="30000" dirty="0">
                <a:solidFill>
                  <a:srgbClr val="009EE0"/>
                </a:solidFill>
              </a:rPr>
              <a:t>th</a:t>
            </a:r>
            <a:r>
              <a:rPr lang="en-US" b="1" dirty="0">
                <a:solidFill>
                  <a:srgbClr val="009EE0"/>
                </a:solidFill>
              </a:rPr>
              <a:t> </a:t>
            </a:r>
            <a:r>
              <a:rPr lang="cs-CZ" b="1" dirty="0">
                <a:solidFill>
                  <a:srgbClr val="009EE0"/>
                </a:solidFill>
              </a:rPr>
              <a:t>June</a:t>
            </a:r>
            <a:r>
              <a:rPr lang="en-US" b="1" dirty="0">
                <a:solidFill>
                  <a:srgbClr val="009EE0"/>
                </a:solidFill>
              </a:rPr>
              <a:t> 2020</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6</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af 6">
            <a:extLst>
              <a:ext uri="{FF2B5EF4-FFF2-40B4-BE49-F238E27FC236}">
                <a16:creationId xmlns:a16="http://schemas.microsoft.com/office/drawing/2014/main" id="{9212865F-1168-4CD5-9A0C-9BB264B94443}"/>
              </a:ext>
            </a:extLst>
          </p:cNvPr>
          <p:cNvGraphicFramePr>
            <a:graphicFrameLocks noChangeAspect="1"/>
          </p:cNvGraphicFramePr>
          <p:nvPr>
            <p:extLst>
              <p:ext uri="{D42A27DB-BD31-4B8C-83A1-F6EECF244321}">
                <p14:modId xmlns:p14="http://schemas.microsoft.com/office/powerpoint/2010/main" val="3268920420"/>
              </p:ext>
            </p:extLst>
          </p:nvPr>
        </p:nvGraphicFramePr>
        <p:xfrm>
          <a:off x="706199" y="1981200"/>
          <a:ext cx="11129024" cy="3924000"/>
        </p:xfrm>
        <a:graphic>
          <a:graphicData uri="http://schemas.openxmlformats.org/drawingml/2006/chart">
            <c:chart xmlns:c="http://schemas.openxmlformats.org/drawingml/2006/chart" xmlns:r="http://schemas.openxmlformats.org/officeDocument/2006/relationships" r:id="rId5"/>
          </a:graphicData>
        </a:graphic>
      </p:graphicFrame>
      <p:sp>
        <p:nvSpPr>
          <p:cNvPr id="15" name="Shape 272">
            <a:extLst>
              <a:ext uri="{FF2B5EF4-FFF2-40B4-BE49-F238E27FC236}">
                <a16:creationId xmlns:a16="http://schemas.microsoft.com/office/drawing/2014/main" id="{6019946B-189F-462C-9189-4CDF296E5D1E}"/>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306712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Average annual yield from the beginning of operation of the fund</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7</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Graf 1">
            <a:extLst>
              <a:ext uri="{FF2B5EF4-FFF2-40B4-BE49-F238E27FC236}">
                <a16:creationId xmlns:a16="http://schemas.microsoft.com/office/drawing/2014/main" id="{44A50B0E-15DA-447D-9AAC-479DD44B0E84}"/>
              </a:ext>
            </a:extLst>
          </p:cNvPr>
          <p:cNvGraphicFramePr>
            <a:graphicFrameLocks/>
          </p:cNvGraphicFramePr>
          <p:nvPr>
            <p:extLst>
              <p:ext uri="{D42A27DB-BD31-4B8C-83A1-F6EECF244321}">
                <p14:modId xmlns:p14="http://schemas.microsoft.com/office/powerpoint/2010/main" val="982649927"/>
              </p:ext>
            </p:extLst>
          </p:nvPr>
        </p:nvGraphicFramePr>
        <p:xfrm>
          <a:off x="382645" y="2104250"/>
          <a:ext cx="11506200" cy="4132517"/>
        </p:xfrm>
        <a:graphic>
          <a:graphicData uri="http://schemas.openxmlformats.org/drawingml/2006/chart">
            <c:chart xmlns:c="http://schemas.openxmlformats.org/drawingml/2006/chart" xmlns:r="http://schemas.openxmlformats.org/officeDocument/2006/relationships" r:id="rId5"/>
          </a:graphicData>
        </a:graphic>
      </p:graphicFrame>
      <p:sp>
        <p:nvSpPr>
          <p:cNvPr id="26" name="Shape 272">
            <a:extLst>
              <a:ext uri="{FF2B5EF4-FFF2-40B4-BE49-F238E27FC236}">
                <a16:creationId xmlns:a16="http://schemas.microsoft.com/office/drawing/2014/main" id="{12D59B40-0234-4079-8AB6-B5E883FC3379}"/>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307811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Number of Investors</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8</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Graf 27">
            <a:extLst>
              <a:ext uri="{FF2B5EF4-FFF2-40B4-BE49-F238E27FC236}">
                <a16:creationId xmlns:a16="http://schemas.microsoft.com/office/drawing/2014/main" id="{A6E060DE-0F48-4477-AFBA-40F9AC05F346}"/>
              </a:ext>
            </a:extLst>
          </p:cNvPr>
          <p:cNvGraphicFramePr>
            <a:graphicFrameLocks/>
          </p:cNvGraphicFramePr>
          <p:nvPr>
            <p:extLst>
              <p:ext uri="{D42A27DB-BD31-4B8C-83A1-F6EECF244321}">
                <p14:modId xmlns:p14="http://schemas.microsoft.com/office/powerpoint/2010/main" val="2908356317"/>
              </p:ext>
            </p:extLst>
          </p:nvPr>
        </p:nvGraphicFramePr>
        <p:xfrm>
          <a:off x="706200" y="1981199"/>
          <a:ext cx="10876202" cy="3315563"/>
        </p:xfrm>
        <a:graphic>
          <a:graphicData uri="http://schemas.openxmlformats.org/drawingml/2006/chart">
            <c:chart xmlns:c="http://schemas.openxmlformats.org/drawingml/2006/chart" xmlns:r="http://schemas.openxmlformats.org/officeDocument/2006/relationships" r:id="rId5"/>
          </a:graphicData>
        </a:graphic>
      </p:graphicFrame>
      <p:sp>
        <p:nvSpPr>
          <p:cNvPr id="12" name="Shape 272">
            <a:extLst>
              <a:ext uri="{FF2B5EF4-FFF2-40B4-BE49-F238E27FC236}">
                <a16:creationId xmlns:a16="http://schemas.microsoft.com/office/drawing/2014/main" id="{E072E020-AA47-4149-8730-DBDF7DEF653A}"/>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4280395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18" name="Shape 103">
            <a:extLst>
              <a:ext uri="{FF2B5EF4-FFF2-40B4-BE49-F238E27FC236}">
                <a16:creationId xmlns:a16="http://schemas.microsoft.com/office/drawing/2014/main" id="{0E00FB20-3F44-4D45-92F1-29043E187396}"/>
              </a:ext>
            </a:extLst>
          </p:cNvPr>
          <p:cNvSpPr txBox="1"/>
          <p:nvPr/>
        </p:nvSpPr>
        <p:spPr>
          <a:xfrm>
            <a:off x="706200" y="1295400"/>
            <a:ext cx="5847000" cy="506437"/>
          </a:xfrm>
          <a:prstGeom prst="rect">
            <a:avLst/>
          </a:prstGeom>
          <a:noFill/>
          <a:ln>
            <a:noFill/>
          </a:ln>
        </p:spPr>
        <p:txBody>
          <a:bodyPr lIns="91425" tIns="45700" rIns="91425" bIns="45700" anchor="b" anchorCtr="0">
            <a:noAutofit/>
          </a:bodyPr>
          <a:lstStyle/>
          <a:p>
            <a:pPr lvl="0">
              <a:buSzPct val="25000"/>
            </a:pPr>
            <a:r>
              <a:rPr lang="en-US" b="1" dirty="0">
                <a:solidFill>
                  <a:srgbClr val="009EE0"/>
                </a:solidFill>
              </a:rPr>
              <a:t>Loan to value (LTV)</a:t>
            </a:r>
            <a:endParaRPr lang="cs-CZ" b="1" dirty="0">
              <a:solidFill>
                <a:srgbClr val="009EE0"/>
              </a:solidFill>
            </a:endParaRPr>
          </a:p>
        </p:txBody>
      </p:sp>
      <p:sp>
        <p:nvSpPr>
          <p:cNvPr id="271" name="Shape 271"/>
          <p:cNvSpPr/>
          <p:nvPr/>
        </p:nvSpPr>
        <p:spPr>
          <a:xfrm>
            <a:off x="1703511" y="723845"/>
            <a:ext cx="8784976" cy="288032"/>
          </a:xfrm>
          <a:prstGeom prst="rect">
            <a:avLst/>
          </a:prstGeom>
          <a:solidFill>
            <a:schemeClr val="lt1"/>
          </a:solidFill>
          <a:ln>
            <a:noFill/>
          </a:ln>
        </p:spPr>
        <p:txBody>
          <a:bodyPr lIns="91425" tIns="45700" rIns="91425" bIns="45700" anchor="ctr" anchorCtr="0">
            <a:noAutofit/>
          </a:bodyPr>
          <a:lstStyle/>
          <a:p>
            <a:pPr algn="ctr"/>
            <a:endParaRPr sz="1800" dirty="0">
              <a:solidFill>
                <a:schemeClr val="lt1"/>
              </a:solidFill>
              <a:latin typeface="Calibri"/>
              <a:ea typeface="Calibri"/>
              <a:cs typeface="Calibri"/>
              <a:sym typeface="Calibri"/>
            </a:endParaRPr>
          </a:p>
        </p:txBody>
      </p:sp>
      <p:cxnSp>
        <p:nvCxnSpPr>
          <p:cNvPr id="13" name="Straight Connector 11"/>
          <p:cNvCxnSpPr/>
          <p:nvPr/>
        </p:nvCxnSpPr>
        <p:spPr>
          <a:xfrm>
            <a:off x="735745" y="1359161"/>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hape 26">
            <a:extLst>
              <a:ext uri="{FF2B5EF4-FFF2-40B4-BE49-F238E27FC236}">
                <a16:creationId xmlns:a16="http://schemas.microsoft.com/office/drawing/2014/main" id="{1AE66D01-D081-4E8F-9F77-11538CE1B0F4}"/>
              </a:ext>
            </a:extLst>
          </p:cNvPr>
          <p:cNvSpPr txBox="1">
            <a:spLocks noGrp="1"/>
          </p:cNvSpPr>
          <p:nvPr>
            <p:ph type="sldNum" idx="12"/>
          </p:nvPr>
        </p:nvSpPr>
        <p:spPr>
          <a:xfrm>
            <a:off x="8737603" y="6356355"/>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9</a:t>
            </a:fld>
            <a:endParaRPr lang="en-US" sz="1200">
              <a:solidFill>
                <a:srgbClr val="888888"/>
              </a:solidFill>
              <a:latin typeface="Calibri"/>
              <a:ea typeface="Calibri"/>
              <a:cs typeface="Calibri"/>
              <a:sym typeface="Calibri"/>
            </a:endParaRPr>
          </a:p>
        </p:txBody>
      </p:sp>
      <p:pic>
        <p:nvPicPr>
          <p:cNvPr id="17" name="Obrázek 16" descr="Obsah obrázku hodiny&#10;&#10;Popis byl vytvořen automaticky">
            <a:extLst>
              <a:ext uri="{FF2B5EF4-FFF2-40B4-BE49-F238E27FC236}">
                <a16:creationId xmlns:a16="http://schemas.microsoft.com/office/drawing/2014/main" id="{87B06EE3-7F79-4E5A-B850-29B9800121B6}"/>
              </a:ext>
            </a:extLst>
          </p:cNvPr>
          <p:cNvPicPr>
            <a:picLocks noChangeAspect="1"/>
          </p:cNvPicPr>
          <p:nvPr/>
        </p:nvPicPr>
        <p:blipFill>
          <a:blip r:embed="rId3"/>
          <a:stretch>
            <a:fillRect/>
          </a:stretch>
        </p:blipFill>
        <p:spPr>
          <a:xfrm>
            <a:off x="10129538" y="414312"/>
            <a:ext cx="1406207" cy="822119"/>
          </a:xfrm>
          <a:prstGeom prst="rect">
            <a:avLst/>
          </a:prstGeom>
        </p:spPr>
      </p:pic>
      <p:cxnSp>
        <p:nvCxnSpPr>
          <p:cNvPr id="29" name="Straight Connector 11">
            <a:extLst>
              <a:ext uri="{FF2B5EF4-FFF2-40B4-BE49-F238E27FC236}">
                <a16:creationId xmlns:a16="http://schemas.microsoft.com/office/drawing/2014/main" id="{E2E01AEA-7E24-4C9E-947B-D366FFC33163}"/>
              </a:ext>
            </a:extLst>
          </p:cNvPr>
          <p:cNvCxnSpPr>
            <a:cxnSpLocks/>
          </p:cNvCxnSpPr>
          <p:nvPr/>
        </p:nvCxnSpPr>
        <p:spPr>
          <a:xfrm>
            <a:off x="706200" y="6324600"/>
            <a:ext cx="10800000" cy="0"/>
          </a:xfrm>
          <a:prstGeom prst="line">
            <a:avLst/>
          </a:prstGeom>
          <a:ln w="31750">
            <a:gradFill>
              <a:gsLst>
                <a:gs pos="0">
                  <a:schemeClr val="bg1"/>
                </a:gs>
                <a:gs pos="26000">
                  <a:srgbClr val="B61C6D"/>
                </a:gs>
                <a:gs pos="100000">
                  <a:srgbClr val="009EE0"/>
                </a:gs>
                <a:gs pos="52000">
                  <a:schemeClr val="bg1"/>
                </a:gs>
              </a:gsLst>
              <a:lin ang="0" scaled="0"/>
            </a:gradFill>
          </a:ln>
        </p:spPr>
        <p:style>
          <a:lnRef idx="1">
            <a:schemeClr val="accent1"/>
          </a:lnRef>
          <a:fillRef idx="0">
            <a:schemeClr val="accent1"/>
          </a:fillRef>
          <a:effectRef idx="0">
            <a:schemeClr val="accent1"/>
          </a:effectRef>
          <a:fontRef idx="minor">
            <a:schemeClr val="tx1"/>
          </a:fontRef>
        </p:style>
      </p:cxnSp>
      <p:pic>
        <p:nvPicPr>
          <p:cNvPr id="19" name="Picture 2" descr="Hospodářské noviny - Home | Facebook">
            <a:extLst>
              <a:ext uri="{FF2B5EF4-FFF2-40B4-BE49-F238E27FC236}">
                <a16:creationId xmlns:a16="http://schemas.microsoft.com/office/drawing/2014/main" id="{96B4FA50-3979-4A85-943C-1DAB45B49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002" y="185393"/>
            <a:ext cx="1161375" cy="116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Graf 8">
            <a:extLst>
              <a:ext uri="{FF2B5EF4-FFF2-40B4-BE49-F238E27FC236}">
                <a16:creationId xmlns:a16="http://schemas.microsoft.com/office/drawing/2014/main" id="{2C9FFA3B-7B9A-40A0-B039-4002ADB4EB13}"/>
              </a:ext>
            </a:extLst>
          </p:cNvPr>
          <p:cNvGraphicFramePr>
            <a:graphicFrameLocks/>
          </p:cNvGraphicFramePr>
          <p:nvPr>
            <p:extLst>
              <p:ext uri="{D42A27DB-BD31-4B8C-83A1-F6EECF244321}">
                <p14:modId xmlns:p14="http://schemas.microsoft.com/office/powerpoint/2010/main" val="1266892586"/>
              </p:ext>
            </p:extLst>
          </p:nvPr>
        </p:nvGraphicFramePr>
        <p:xfrm>
          <a:off x="964344" y="1995730"/>
          <a:ext cx="10342801" cy="3886195"/>
        </p:xfrm>
        <a:graphic>
          <a:graphicData uri="http://schemas.openxmlformats.org/drawingml/2006/chart">
            <c:chart xmlns:c="http://schemas.openxmlformats.org/drawingml/2006/chart" xmlns:r="http://schemas.openxmlformats.org/officeDocument/2006/relationships" r:id="rId5"/>
          </a:graphicData>
        </a:graphic>
      </p:graphicFrame>
      <p:sp>
        <p:nvSpPr>
          <p:cNvPr id="16" name="Shape 272">
            <a:extLst>
              <a:ext uri="{FF2B5EF4-FFF2-40B4-BE49-F238E27FC236}">
                <a16:creationId xmlns:a16="http://schemas.microsoft.com/office/drawing/2014/main" id="{65C5FF5A-CD45-43D6-9D3C-5ACF95F6B2B3}"/>
              </a:ext>
            </a:extLst>
          </p:cNvPr>
          <p:cNvSpPr txBox="1"/>
          <p:nvPr/>
        </p:nvSpPr>
        <p:spPr>
          <a:xfrm>
            <a:off x="723255" y="405481"/>
            <a:ext cx="8014348" cy="813717"/>
          </a:xfrm>
          <a:prstGeom prst="rect">
            <a:avLst/>
          </a:prstGeom>
          <a:solidFill>
            <a:srgbClr val="B61C6D"/>
          </a:solidFill>
          <a:ln>
            <a:noFill/>
          </a:ln>
        </p:spPr>
        <p:txBody>
          <a:bodyPr lIns="91425" tIns="45700" rIns="91425" bIns="45700" anchor="t" anchorCtr="0">
            <a:noAutofit/>
          </a:bodyPr>
          <a:lstStyle/>
          <a:p>
            <a:pPr>
              <a:buSzPct val="25000"/>
            </a:pPr>
            <a:endParaRPr lang="en-US" sz="1200" b="1" dirty="0">
              <a:solidFill>
                <a:schemeClr val="bg1"/>
              </a:solidFill>
            </a:endParaRPr>
          </a:p>
          <a:p>
            <a:pPr>
              <a:buSzPct val="25000"/>
            </a:pPr>
            <a:r>
              <a:rPr lang="cs-CZ" sz="1800" b="1" dirty="0">
                <a:solidFill>
                  <a:schemeClr val="bg1"/>
                </a:solidFill>
              </a:rPr>
              <a:t>1</a:t>
            </a:r>
            <a:r>
              <a:rPr lang="en-US" sz="1800" b="1" dirty="0">
                <a:solidFill>
                  <a:schemeClr val="bg1"/>
                </a:solidFill>
              </a:rPr>
              <a:t>. </a:t>
            </a:r>
            <a:r>
              <a:rPr lang="cs-CZ" sz="1800" b="1" dirty="0">
                <a:solidFill>
                  <a:schemeClr val="bg1"/>
                </a:solidFill>
              </a:rPr>
              <a:t>Real </a:t>
            </a:r>
            <a:r>
              <a:rPr lang="cs-CZ" sz="1800" b="1" dirty="0" err="1">
                <a:solidFill>
                  <a:schemeClr val="bg1"/>
                </a:solidFill>
              </a:rPr>
              <a:t>Estate</a:t>
            </a:r>
            <a:r>
              <a:rPr lang="cs-CZ" sz="1800" b="1" dirty="0">
                <a:solidFill>
                  <a:schemeClr val="bg1"/>
                </a:solidFill>
              </a:rPr>
              <a:t> </a:t>
            </a:r>
            <a:r>
              <a:rPr lang="cs-CZ" sz="1800" b="1" dirty="0" err="1">
                <a:solidFill>
                  <a:schemeClr val="bg1"/>
                </a:solidFill>
              </a:rPr>
              <a:t>Funds</a:t>
            </a:r>
            <a:r>
              <a:rPr lang="cs-CZ" sz="1800" b="1" dirty="0">
                <a:solidFill>
                  <a:schemeClr val="bg1"/>
                </a:solidFill>
              </a:rPr>
              <a:t> </a:t>
            </a:r>
            <a:r>
              <a:rPr lang="cs-CZ" sz="1800" b="1" dirty="0" err="1">
                <a:solidFill>
                  <a:schemeClr val="bg1"/>
                </a:solidFill>
              </a:rPr>
              <a:t>of</a:t>
            </a:r>
            <a:r>
              <a:rPr lang="cs-CZ" sz="1800" b="1" dirty="0">
                <a:solidFill>
                  <a:schemeClr val="bg1"/>
                </a:solidFill>
              </a:rPr>
              <a:t> </a:t>
            </a:r>
            <a:r>
              <a:rPr lang="cs-CZ" sz="1800" b="1" dirty="0" err="1">
                <a:solidFill>
                  <a:schemeClr val="bg1"/>
                </a:solidFill>
              </a:rPr>
              <a:t>Qualified</a:t>
            </a:r>
            <a:r>
              <a:rPr lang="cs-CZ" sz="1800" b="1" dirty="0">
                <a:solidFill>
                  <a:schemeClr val="bg1"/>
                </a:solidFill>
              </a:rPr>
              <a:t> </a:t>
            </a:r>
            <a:r>
              <a:rPr lang="cs-CZ" sz="1800" b="1" dirty="0" err="1">
                <a:solidFill>
                  <a:schemeClr val="bg1"/>
                </a:solidFill>
              </a:rPr>
              <a:t>Investors</a:t>
            </a:r>
            <a:endParaRPr lang="cs-CZ" sz="1800" b="1" dirty="0">
              <a:solidFill>
                <a:schemeClr val="bg1"/>
              </a:solidFill>
            </a:endParaRPr>
          </a:p>
          <a:p>
            <a:pPr>
              <a:buSzPct val="25000"/>
            </a:pPr>
            <a:endParaRPr lang="cs-CZ" sz="1200" i="1" dirty="0">
              <a:solidFill>
                <a:schemeClr val="bg1"/>
              </a:solidFill>
            </a:endParaRPr>
          </a:p>
        </p:txBody>
      </p:sp>
    </p:spTree>
    <p:extLst>
      <p:ext uri="{BB962C8B-B14F-4D97-AF65-F5344CB8AC3E}">
        <p14:creationId xmlns:p14="http://schemas.microsoft.com/office/powerpoint/2010/main" val="1362074407"/>
      </p:ext>
    </p:extLst>
  </p:cSld>
  <p:clrMapOvr>
    <a:masterClrMapping/>
  </p:clrMapOvr>
</p:sld>
</file>

<file path=ppt/theme/theme1.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27044</TotalTime>
  <Words>1636</Words>
  <Application>Microsoft Office PowerPoint</Application>
  <PresentationFormat>Widescreen</PresentationFormat>
  <Paragraphs>250</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Motiv systému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dc:creator>
  <cp:lastModifiedBy>Ryska, Matous</cp:lastModifiedBy>
  <cp:revision>682</cp:revision>
  <dcterms:modified xsi:type="dcterms:W3CDTF">2020-11-15T18:05:45Z</dcterms:modified>
</cp:coreProperties>
</file>